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media/image31.jpg" ContentType="image/png"/>
  <Override PartName="/ppt/media/image32.jpg" ContentType="image/png"/>
  <Override PartName="/ppt/media/image33.jpg" ContentType="image/png"/>
  <Override PartName="/ppt/media/image34.jpg" ContentType="image/png"/>
  <Override PartName="/ppt/media/image36.jpg" ContentType="image/png"/>
  <Override PartName="/ppt/media/image37.JPG" ContentType="image/png"/>
  <Override PartName="/ppt/media/image40.jpg" ContentType="image/png"/>
  <Override PartName="/ppt/media/image43.jpg" ContentType="image/png"/>
  <Override PartName="/ppt/media/image4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0" r:id="rId1"/>
    <p:sldMasterId id="2147483683" r:id="rId2"/>
    <p:sldMasterId id="2147483695" r:id="rId3"/>
  </p:sldMasterIdLst>
  <p:sldIdLst>
    <p:sldId id="256" r:id="rId4"/>
    <p:sldId id="258" r:id="rId5"/>
    <p:sldId id="279" r:id="rId6"/>
    <p:sldId id="309" r:id="rId7"/>
    <p:sldId id="314" r:id="rId8"/>
    <p:sldId id="315" r:id="rId9"/>
    <p:sldId id="306" r:id="rId10"/>
    <p:sldId id="316" r:id="rId11"/>
    <p:sldId id="317" r:id="rId12"/>
    <p:sldId id="320" r:id="rId13"/>
    <p:sldId id="325" r:id="rId14"/>
    <p:sldId id="321" r:id="rId15"/>
    <p:sldId id="326" r:id="rId16"/>
    <p:sldId id="318" r:id="rId17"/>
    <p:sldId id="319" r:id="rId18"/>
    <p:sldId id="295" r:id="rId19"/>
    <p:sldId id="288" r:id="rId20"/>
    <p:sldId id="312" r:id="rId21"/>
    <p:sldId id="313" r:id="rId22"/>
    <p:sldId id="322" r:id="rId23"/>
    <p:sldId id="323" r:id="rId24"/>
    <p:sldId id="296" r:id="rId25"/>
    <p:sldId id="310" r:id="rId26"/>
    <p:sldId id="311" r:id="rId27"/>
    <p:sldId id="280" r:id="rId28"/>
    <p:sldId id="264" r:id="rId29"/>
    <p:sldId id="290" r:id="rId30"/>
    <p:sldId id="276" r:id="rId31"/>
    <p:sldId id="297" r:id="rId32"/>
    <p:sldId id="298" r:id="rId33"/>
    <p:sldId id="299" r:id="rId34"/>
    <p:sldId id="292" r:id="rId35"/>
    <p:sldId id="300" r:id="rId36"/>
    <p:sldId id="302" r:id="rId37"/>
    <p:sldId id="303" r:id="rId38"/>
    <p:sldId id="304" r:id="rId39"/>
    <p:sldId id="307" r:id="rId40"/>
    <p:sldId id="308" r:id="rId41"/>
    <p:sldId id="284" r:id="rId42"/>
    <p:sldId id="257" r:id="rId43"/>
    <p:sldId id="259" r:id="rId44"/>
    <p:sldId id="289" r:id="rId45"/>
    <p:sldId id="283" r:id="rId46"/>
    <p:sldId id="285" r:id="rId47"/>
    <p:sldId id="293" r:id="rId48"/>
    <p:sldId id="294" r:id="rId49"/>
    <p:sldId id="260" r:id="rId50"/>
    <p:sldId id="287" r:id="rId51"/>
    <p:sldId id="263" r:id="rId52"/>
    <p:sldId id="286" r:id="rId53"/>
    <p:sldId id="281" r:id="rId54"/>
    <p:sldId id="282" r:id="rId55"/>
    <p:sldId id="277" r:id="rId56"/>
    <p:sldId id="274" r:id="rId57"/>
    <p:sldId id="275" r:id="rId58"/>
    <p:sldId id="272" r:id="rId59"/>
    <p:sldId id="273" r:id="rId60"/>
    <p:sldId id="266" r:id="rId61"/>
    <p:sldId id="271" r:id="rId62"/>
    <p:sldId id="270" r:id="rId63"/>
    <p:sldId id="268" r:id="rId64"/>
    <p:sldId id="265" r:id="rId65"/>
  </p:sldIdLst>
  <p:sldSz cx="9144000" cy="6858000" type="screen4x3"/>
  <p:notesSz cx="6858000" cy="9144000"/>
  <p:embeddedFontLst>
    <p:embeddedFont>
      <p:font typeface="Roboto" panose="020B0604020202020204" charset="0"/>
      <p:regular r:id="rId66"/>
      <p:bold r:id="rId67"/>
      <p:italic r:id="rId68"/>
      <p:boldItalic r:id="rId69"/>
    </p:embeddedFont>
    <p:embeddedFont>
      <p:font typeface="Roboto Condensed Light" panose="020B0604020202020204" charset="0"/>
      <p:regular r:id="rId70"/>
      <p:italic r:id="rId7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C5C5"/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80" autoAdjust="0"/>
    <p:restoredTop sz="94697"/>
  </p:normalViewPr>
  <p:slideViewPr>
    <p:cSldViewPr snapToGrid="0" snapToObjects="1">
      <p:cViewPr varScale="1">
        <p:scale>
          <a:sx n="108" d="100"/>
          <a:sy n="108" d="100"/>
        </p:scale>
        <p:origin x="1770" y="102"/>
      </p:cViewPr>
      <p:guideLst>
        <p:guide orient="horz" pos="773"/>
        <p:guide pos="1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font" Target="fonts/font1.fntdata"/><Relationship Id="rId74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font" Target="fonts/font4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font" Target="fonts/font2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font" Target="fonts/font5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9196" y="3793068"/>
            <a:ext cx="5096935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7" y="333632"/>
            <a:ext cx="5096935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hyperlink" Target="https://www.digikey.com/products/en?keywords=1490-1067-1-ND" TargetMode="Externa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XC2283Ct-ND" TargetMode="External"/><Relationship Id="rId2" Type="http://schemas.openxmlformats.org/officeDocument/2006/relationships/hyperlink" Target="https://www.digikey.com/products/en?keywords=US3200005Zct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68-1131-1-ND" TargetMode="External"/><Relationship Id="rId2" Type="http://schemas.openxmlformats.org/officeDocument/2006/relationships/hyperlink" Target="https://www.digikey.com/products/en?keywords=732-31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828-1057-1-ND" TargetMode="External"/><Relationship Id="rId2" Type="http://schemas.openxmlformats.org/officeDocument/2006/relationships/hyperlink" Target="https://www.digikey.com/products/en?keywords=296-51834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maxim-integrated/MAX30003CTI/MAX30003CTI-ND/6226574" TargetMode="External"/><Relationship Id="rId2" Type="http://schemas.openxmlformats.org/officeDocument/2006/relationships/hyperlink" Target="https://www.digikey.com/product-detail/en/maxim-integrated/MAX30102EFD/MAX30102EFD-ND/6166869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texas-instruments/BQ25100YFPT/296-38373-1-ND/4989057" TargetMode="External"/><Relationship Id="rId2" Type="http://schemas.openxmlformats.org/officeDocument/2006/relationships/hyperlink" Target="https://www.digikey.com/products/en?keywords=296-399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ADP172ACBZ-3.0-R7CT-ND" TargetMode="External"/><Relationship Id="rId2" Type="http://schemas.openxmlformats.org/officeDocument/2006/relationships/hyperlink" Target="https://www.digikey.com/products/en?keywords=1662-1617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32-9675-ND" TargetMode="Externa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jpg"/><Relationship Id="rId4" Type="http://schemas.openxmlformats.org/officeDocument/2006/relationships/hyperlink" Target="https://www.digikey.com/product-detail/en/texas-instruments/BQ27621YZFR-G1A/296-37460-1-ND/4759540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6" y="1854075"/>
            <a:ext cx="5620719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/>
              <a:t>BITNG PROJECT</a:t>
            </a:r>
            <a:br>
              <a:rPr lang="en-US" dirty="0"/>
            </a:br>
            <a:r>
              <a:rPr lang="en-US" dirty="0"/>
              <a:t>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Carl Demolder</a:t>
            </a:r>
          </a:p>
          <a:p>
            <a:r>
              <a:rPr lang="en-US" dirty="0"/>
              <a:t>Date 9/24/2020</a:t>
            </a:r>
          </a:p>
        </p:txBody>
      </p:sp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4E42B-2AD7-4433-BE60-B28C8D5A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Capacitor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36F91-C1F1-47D3-9000-E9A3472CEF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Data collected from Robby</a:t>
            </a:r>
          </a:p>
          <a:p>
            <a:r>
              <a:rPr lang="en-US" dirty="0"/>
              <a:t>Max capacitance change</a:t>
            </a:r>
          </a:p>
          <a:p>
            <a:pPr lvl="1"/>
            <a:r>
              <a:rPr lang="en-US" dirty="0"/>
              <a:t>20% ~ 10 pF</a:t>
            </a:r>
          </a:p>
          <a:p>
            <a:endParaRPr lang="en-US" dirty="0"/>
          </a:p>
        </p:txBody>
      </p:sp>
      <p:pic>
        <p:nvPicPr>
          <p:cNvPr id="5" name="Picture 2" descr="C:\Users\Robert Herbert\Downloads\IMG_4217.jpg">
            <a:extLst>
              <a:ext uri="{FF2B5EF4-FFF2-40B4-BE49-F238E27FC236}">
                <a16:creationId xmlns:a16="http://schemas.microsoft.com/office/drawing/2014/main" id="{224293A2-BD4F-4ECC-87FF-7DBB3557D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6" t="30086" r="12419" b="20733"/>
          <a:stretch/>
        </p:blipFill>
        <p:spPr bwMode="auto">
          <a:xfrm>
            <a:off x="6476999" y="1903079"/>
            <a:ext cx="1828801" cy="103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Robert Herbert\Downloads\IMG_4219.jpg">
            <a:extLst>
              <a:ext uri="{FF2B5EF4-FFF2-40B4-BE49-F238E27FC236}">
                <a16:creationId xmlns:a16="http://schemas.microsoft.com/office/drawing/2014/main" id="{9CD8A355-BBB4-49BB-A792-BDAC81808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4" t="43799" b="1"/>
          <a:stretch/>
        </p:blipFill>
        <p:spPr bwMode="auto">
          <a:xfrm>
            <a:off x="6477000" y="355398"/>
            <a:ext cx="1828800" cy="118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B138383-EC22-43B0-A47A-E3B6547E1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960834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6D821911-F20E-4E89-BD4F-118E7A75A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504" y="3956196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3159D5-929E-4FC5-9D1C-CE845078A60B}"/>
              </a:ext>
            </a:extLst>
          </p:cNvPr>
          <p:cNvSpPr/>
          <p:nvPr/>
        </p:nvSpPr>
        <p:spPr>
          <a:xfrm>
            <a:off x="1496822" y="6394596"/>
            <a:ext cx="2494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Increasing pressure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E33977-4AEC-4164-AEB0-57C25BE00540}"/>
              </a:ext>
            </a:extLst>
          </p:cNvPr>
          <p:cNvCxnSpPr/>
          <p:nvPr/>
        </p:nvCxnSpPr>
        <p:spPr>
          <a:xfrm>
            <a:off x="2184304" y="6397644"/>
            <a:ext cx="1143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993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4E42B-2AD7-4433-BE60-B28C8D5A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Capacitor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36F91-C1F1-47D3-9000-E9A3472CEF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Data collected from Robby</a:t>
            </a:r>
          </a:p>
          <a:p>
            <a:r>
              <a:rPr lang="en-US" dirty="0"/>
              <a:t>Sensitivity: 0.133 pF/kPa</a:t>
            </a:r>
          </a:p>
          <a:p>
            <a:r>
              <a:rPr lang="en-US" dirty="0"/>
              <a:t>Pressure threshold &gt; 0.5 kPa</a:t>
            </a:r>
          </a:p>
          <a:p>
            <a:endParaRPr 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13EA9BED-F70D-40E4-BC99-E69C1D7A3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940" y="3538637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46239D9F-7194-4CC7-87DC-BE7C6E61E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940" y="3544733"/>
            <a:ext cx="304981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id="{D7B0F1C8-E5AC-4B8C-8899-CB5A0D0E7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59" y="3538637"/>
            <a:ext cx="3049818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BEFE5A9-ACDD-465A-8FFC-B1A46A03CC77}"/>
              </a:ext>
            </a:extLst>
          </p:cNvPr>
          <p:cNvSpPr/>
          <p:nvPr/>
        </p:nvSpPr>
        <p:spPr>
          <a:xfrm>
            <a:off x="951098" y="3340338"/>
            <a:ext cx="1445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example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61FE17-AC07-44BD-B822-732EDFDACB43}"/>
              </a:ext>
            </a:extLst>
          </p:cNvPr>
          <p:cNvSpPr/>
          <p:nvPr/>
        </p:nvSpPr>
        <p:spPr>
          <a:xfrm>
            <a:off x="3695338" y="3333884"/>
            <a:ext cx="2049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capacitance change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80EEFC-7937-46F4-B62A-19B37165DD2E}"/>
              </a:ext>
            </a:extLst>
          </p:cNvPr>
          <p:cNvSpPr/>
          <p:nvPr/>
        </p:nvSpPr>
        <p:spPr>
          <a:xfrm>
            <a:off x="6949868" y="3330823"/>
            <a:ext cx="1635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percent change</a:t>
            </a:r>
          </a:p>
        </p:txBody>
      </p:sp>
    </p:spTree>
    <p:extLst>
      <p:ext uri="{BB962C8B-B14F-4D97-AF65-F5344CB8AC3E}">
        <p14:creationId xmlns:p14="http://schemas.microsoft.com/office/powerpoint/2010/main" val="777116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D517E-F017-4E05-81EB-CC014F9E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Semmes Weinstein scale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C2FA8B-5DD5-470E-ADC7-33F7C3273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342" y="2019574"/>
            <a:ext cx="6281316" cy="46377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D8BD0A-B53A-45E9-9C8B-4D74C0901062}"/>
              </a:ext>
            </a:extLst>
          </p:cNvPr>
          <p:cNvSpPr/>
          <p:nvPr/>
        </p:nvSpPr>
        <p:spPr>
          <a:xfrm>
            <a:off x="1313895" y="4464493"/>
            <a:ext cx="6480699" cy="17755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5C61B48-8CB8-4475-96AD-3E2F291745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353688" cy="4961480"/>
          </a:xfrm>
        </p:spPr>
        <p:txBody>
          <a:bodyPr/>
          <a:lstStyle/>
          <a:p>
            <a:r>
              <a:rPr lang="en-US" dirty="0"/>
              <a:t>4-180 grams of target force</a:t>
            </a:r>
          </a:p>
        </p:txBody>
      </p:sp>
    </p:spTree>
    <p:extLst>
      <p:ext uri="{BB962C8B-B14F-4D97-AF65-F5344CB8AC3E}">
        <p14:creationId xmlns:p14="http://schemas.microsoft.com/office/powerpoint/2010/main" val="3833690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F73FA-979B-45F5-B708-1EE203546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 sensor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04BDA-461B-4549-8B74-E516BD5630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046807"/>
            <a:ext cx="8572500" cy="1660882"/>
          </a:xfrm>
        </p:spPr>
        <p:txBody>
          <a:bodyPr>
            <a:normAutofit/>
          </a:bodyPr>
          <a:lstStyle/>
          <a:p>
            <a:r>
              <a:rPr lang="en-US" dirty="0"/>
              <a:t>Capacitor area (prior art): 5mm x 5mm</a:t>
            </a:r>
          </a:p>
          <a:p>
            <a:r>
              <a:rPr lang="en-US" dirty="0"/>
              <a:t>Initial capacitance: 52 pF</a:t>
            </a:r>
          </a:p>
          <a:p>
            <a:r>
              <a:rPr lang="en-US" dirty="0"/>
              <a:t>Sensitivity: 0.133 pF/ kPa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4D48B72-0C0F-4DB9-9314-6A09D4E4A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909221"/>
              </p:ext>
            </p:extLst>
          </p:nvPr>
        </p:nvGraphicFramePr>
        <p:xfrm>
          <a:off x="362720" y="2604366"/>
          <a:ext cx="7889091" cy="3238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3354">
                  <a:extLst>
                    <a:ext uri="{9D8B030D-6E8A-4147-A177-3AD203B41FA5}">
                      <a16:colId xmlns:a16="http://schemas.microsoft.com/office/drawing/2014/main" val="2389987639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1143829566"/>
                    </a:ext>
                  </a:extLst>
                </a:gridCol>
                <a:gridCol w="2197240">
                  <a:extLst>
                    <a:ext uri="{9D8B030D-6E8A-4147-A177-3AD203B41FA5}">
                      <a16:colId xmlns:a16="http://schemas.microsoft.com/office/drawing/2014/main" val="1533189703"/>
                    </a:ext>
                  </a:extLst>
                </a:gridCol>
              </a:tblGrid>
              <a:tr h="431797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Low threshold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High Threshold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834498345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Target force (g/N)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 / 0.0392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180 / 1.764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187125055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Target pressure (kPa)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1.568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70.56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2281449574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Capacitance change (pF/%)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highlight>
                            <a:srgbClr val="FF0000"/>
                          </a:highlight>
                        </a:rPr>
                        <a:t>0.2085 / 0.4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9.384 / 18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1763221578"/>
                  </a:ext>
                </a:extLst>
              </a:tr>
              <a:tr h="70173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CDC units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highlight>
                            <a:srgbClr val="FF0000"/>
                          </a:highlight>
                        </a:rPr>
                        <a:t>910</a:t>
                      </a:r>
                    </a:p>
                  </a:txBody>
                  <a:tcPr marL="108855" marR="108855" marT="54427" marB="54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40,999</a:t>
                      </a:r>
                    </a:p>
                  </a:txBody>
                  <a:tcPr marL="108855" marR="108855" marT="54427" marB="54427" anchor="ctr"/>
                </a:tc>
                <a:extLst>
                  <a:ext uri="{0D108BD9-81ED-4DB2-BD59-A6C34878D82A}">
                    <a16:rowId xmlns:a16="http://schemas.microsoft.com/office/drawing/2014/main" val="3430101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9463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ROBOTIC ARM</a:t>
            </a:r>
          </a:p>
        </p:txBody>
      </p:sp>
    </p:spTree>
    <p:extLst>
      <p:ext uri="{BB962C8B-B14F-4D97-AF65-F5344CB8AC3E}">
        <p14:creationId xmlns:p14="http://schemas.microsoft.com/office/powerpoint/2010/main" val="2451333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4"/>
            <a:ext cx="8572500" cy="1767414"/>
          </a:xfrm>
        </p:spPr>
        <p:txBody>
          <a:bodyPr/>
          <a:lstStyle/>
          <a:p>
            <a:r>
              <a:rPr lang="en-US" dirty="0"/>
              <a:t>Configured robotic arm to replicate movements</a:t>
            </a:r>
          </a:p>
          <a:p>
            <a:pPr lvl="1"/>
            <a:r>
              <a:rPr lang="en-US" dirty="0"/>
              <a:t>Turn, grab, shoulder joint, elbow joint</a:t>
            </a:r>
          </a:p>
          <a:p>
            <a:pPr lvl="1"/>
            <a:r>
              <a:rPr lang="en-US" dirty="0"/>
              <a:t>PC to Arduino communication</a:t>
            </a:r>
          </a:p>
          <a:p>
            <a:pPr lvl="1"/>
            <a:r>
              <a:rPr lang="en-US" dirty="0"/>
              <a:t>Bluetooth to Arduino communication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Robotic arm</a:t>
            </a:r>
          </a:p>
        </p:txBody>
      </p:sp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CEDBE59C-B886-4CF8-86B2-5ED4EEE848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0" t="14628" r="4466" b="21424"/>
          <a:stretch/>
        </p:blipFill>
        <p:spPr>
          <a:xfrm>
            <a:off x="1363554" y="2982898"/>
            <a:ext cx="6416891" cy="344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61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393420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4B4A9C-FB85-4AC3-AFD7-F95225FF3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Gantt chart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3830990-B93E-4598-8D1F-6B247641F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434954"/>
              </p:ext>
            </p:extLst>
          </p:nvPr>
        </p:nvGraphicFramePr>
        <p:xfrm>
          <a:off x="285748" y="1174774"/>
          <a:ext cx="8361101" cy="45155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27575">
                  <a:extLst>
                    <a:ext uri="{9D8B030D-6E8A-4147-A177-3AD203B41FA5}">
                      <a16:colId xmlns:a16="http://schemas.microsoft.com/office/drawing/2014/main" val="3575324561"/>
                    </a:ext>
                  </a:extLst>
                </a:gridCol>
                <a:gridCol w="540165">
                  <a:extLst>
                    <a:ext uri="{9D8B030D-6E8A-4147-A177-3AD203B41FA5}">
                      <a16:colId xmlns:a16="http://schemas.microsoft.com/office/drawing/2014/main" val="130784260"/>
                    </a:ext>
                  </a:extLst>
                </a:gridCol>
                <a:gridCol w="626977">
                  <a:extLst>
                    <a:ext uri="{9D8B030D-6E8A-4147-A177-3AD203B41FA5}">
                      <a16:colId xmlns:a16="http://schemas.microsoft.com/office/drawing/2014/main" val="4174986051"/>
                    </a:ext>
                  </a:extLst>
                </a:gridCol>
                <a:gridCol w="675206">
                  <a:extLst>
                    <a:ext uri="{9D8B030D-6E8A-4147-A177-3AD203B41FA5}">
                      <a16:colId xmlns:a16="http://schemas.microsoft.com/office/drawing/2014/main" val="1766206162"/>
                    </a:ext>
                  </a:extLst>
                </a:gridCol>
                <a:gridCol w="684854">
                  <a:extLst>
                    <a:ext uri="{9D8B030D-6E8A-4147-A177-3AD203B41FA5}">
                      <a16:colId xmlns:a16="http://schemas.microsoft.com/office/drawing/2014/main" val="162638264"/>
                    </a:ext>
                  </a:extLst>
                </a:gridCol>
                <a:gridCol w="694497">
                  <a:extLst>
                    <a:ext uri="{9D8B030D-6E8A-4147-A177-3AD203B41FA5}">
                      <a16:colId xmlns:a16="http://schemas.microsoft.com/office/drawing/2014/main" val="680939290"/>
                    </a:ext>
                  </a:extLst>
                </a:gridCol>
                <a:gridCol w="655914">
                  <a:extLst>
                    <a:ext uri="{9D8B030D-6E8A-4147-A177-3AD203B41FA5}">
                      <a16:colId xmlns:a16="http://schemas.microsoft.com/office/drawing/2014/main" val="1496038436"/>
                    </a:ext>
                  </a:extLst>
                </a:gridCol>
                <a:gridCol w="655913">
                  <a:extLst>
                    <a:ext uri="{9D8B030D-6E8A-4147-A177-3AD203B41FA5}">
                      <a16:colId xmlns:a16="http://schemas.microsoft.com/office/drawing/2014/main" val="1979931211"/>
                    </a:ext>
                  </a:extLst>
                </a:gridCol>
              </a:tblGrid>
              <a:tr h="49214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9/13-9/20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9/20-9/27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9/27-10/4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10/4-10/11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10/11-10/18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10/18-10/25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10/25-11/01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4868821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DEVELOPMENT BOARD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89700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-HARDWARE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3412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-FIRMWARE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41488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599285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NEUROMOTOR PEDIATRIC WEARABLE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752583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-LITERATURE REVIEW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35038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-DESIGN PROPOSAL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rgbClr val="C5C5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20745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-BLOCK DIAGRAM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79558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200282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YEO GENERAL LAB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786896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-ROBOTIC ARM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45564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-LOW POWER ECG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500299"/>
                  </a:ext>
                </a:extLst>
              </a:tr>
            </a:tbl>
          </a:graphicData>
        </a:graphic>
      </p:graphicFrame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D29C8C11-E9F7-4A9D-953C-4A0D20F438E0}"/>
              </a:ext>
            </a:extLst>
          </p:cNvPr>
          <p:cNvSpPr/>
          <p:nvPr/>
        </p:nvSpPr>
        <p:spPr>
          <a:xfrm>
            <a:off x="4231674" y="1661499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63C93AB-2122-4C35-927A-F86565EEF2F9}"/>
              </a:ext>
            </a:extLst>
          </p:cNvPr>
          <p:cNvSpPr/>
          <p:nvPr/>
        </p:nvSpPr>
        <p:spPr>
          <a:xfrm>
            <a:off x="4861988" y="2050247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152B1CE-E29E-4D78-9163-D7D67204CAF7}"/>
              </a:ext>
            </a:extLst>
          </p:cNvPr>
          <p:cNvSpPr/>
          <p:nvPr/>
        </p:nvSpPr>
        <p:spPr>
          <a:xfrm>
            <a:off x="4861988" y="3728064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455F0F50-57F4-4D4B-B5C1-EC85F29C4325}"/>
              </a:ext>
            </a:extLst>
          </p:cNvPr>
          <p:cNvSpPr/>
          <p:nvPr/>
        </p:nvSpPr>
        <p:spPr>
          <a:xfrm>
            <a:off x="4222780" y="2010311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C38E8895-4DDD-40DA-A320-5886B3F8DCC2}"/>
              </a:ext>
            </a:extLst>
          </p:cNvPr>
          <p:cNvSpPr/>
          <p:nvPr/>
        </p:nvSpPr>
        <p:spPr>
          <a:xfrm>
            <a:off x="4222779" y="3348502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9AECBC-4EE3-4B5F-BBDE-18710304B855}"/>
              </a:ext>
            </a:extLst>
          </p:cNvPr>
          <p:cNvSpPr/>
          <p:nvPr/>
        </p:nvSpPr>
        <p:spPr>
          <a:xfrm>
            <a:off x="6379864" y="6545425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5F2F08AB-61CC-4D9C-81F2-7E88ACEF4B48}"/>
              </a:ext>
            </a:extLst>
          </p:cNvPr>
          <p:cNvSpPr/>
          <p:nvPr/>
        </p:nvSpPr>
        <p:spPr>
          <a:xfrm>
            <a:off x="6353214" y="6136858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67CBFA-77AA-4348-B002-5A739F26D21E}"/>
              </a:ext>
            </a:extLst>
          </p:cNvPr>
          <p:cNvSpPr txBox="1"/>
          <p:nvPr/>
        </p:nvSpPr>
        <p:spPr>
          <a:xfrm>
            <a:off x="6655055" y="6136858"/>
            <a:ext cx="12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FINSHED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717232-E4CE-46C4-B33E-7881013D057E}"/>
              </a:ext>
            </a:extLst>
          </p:cNvPr>
          <p:cNvSpPr txBox="1"/>
          <p:nvPr/>
        </p:nvSpPr>
        <p:spPr>
          <a:xfrm>
            <a:off x="6655055" y="6465838"/>
            <a:ext cx="12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TO-DO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56693F-E2EF-4318-8E37-E82F418E12FF}"/>
              </a:ext>
            </a:extLst>
          </p:cNvPr>
          <p:cNvSpPr txBox="1"/>
          <p:nvPr/>
        </p:nvSpPr>
        <p:spPr>
          <a:xfrm>
            <a:off x="6379864" y="5777172"/>
            <a:ext cx="14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LEGEND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EBE2533-CB78-42A6-B55B-04B399B6B00C}"/>
              </a:ext>
            </a:extLst>
          </p:cNvPr>
          <p:cNvCxnSpPr/>
          <p:nvPr/>
        </p:nvCxnSpPr>
        <p:spPr>
          <a:xfrm>
            <a:off x="6379864" y="6136858"/>
            <a:ext cx="141473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CCFE36EB-9309-4332-8A9B-A7F168606D2F}"/>
              </a:ext>
            </a:extLst>
          </p:cNvPr>
          <p:cNvSpPr/>
          <p:nvPr/>
        </p:nvSpPr>
        <p:spPr>
          <a:xfrm>
            <a:off x="4861987" y="2415475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ultiplication Sign 31">
            <a:extLst>
              <a:ext uri="{FF2B5EF4-FFF2-40B4-BE49-F238E27FC236}">
                <a16:creationId xmlns:a16="http://schemas.microsoft.com/office/drawing/2014/main" id="{DDF347E6-A6AA-48E2-9C85-666AC7A350DD}"/>
              </a:ext>
            </a:extLst>
          </p:cNvPr>
          <p:cNvSpPr/>
          <p:nvPr/>
        </p:nvSpPr>
        <p:spPr>
          <a:xfrm>
            <a:off x="4224259" y="2336447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6C9A982-7D51-47B2-94A1-7F2A58D1576B}"/>
              </a:ext>
            </a:extLst>
          </p:cNvPr>
          <p:cNvSpPr/>
          <p:nvPr/>
        </p:nvSpPr>
        <p:spPr>
          <a:xfrm>
            <a:off x="4861988" y="3384099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542CA3A-3F6D-452A-9882-BC7BA77CC84A}"/>
              </a:ext>
            </a:extLst>
          </p:cNvPr>
          <p:cNvSpPr/>
          <p:nvPr/>
        </p:nvSpPr>
        <p:spPr>
          <a:xfrm>
            <a:off x="4861986" y="4064310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Multiplication Sign 43">
            <a:extLst>
              <a:ext uri="{FF2B5EF4-FFF2-40B4-BE49-F238E27FC236}">
                <a16:creationId xmlns:a16="http://schemas.microsoft.com/office/drawing/2014/main" id="{235454DB-B1DD-4A63-830C-20CC8AAA6839}"/>
              </a:ext>
            </a:extLst>
          </p:cNvPr>
          <p:cNvSpPr/>
          <p:nvPr/>
        </p:nvSpPr>
        <p:spPr>
          <a:xfrm>
            <a:off x="4224258" y="5027825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Multiplication Sign 45">
            <a:extLst>
              <a:ext uri="{FF2B5EF4-FFF2-40B4-BE49-F238E27FC236}">
                <a16:creationId xmlns:a16="http://schemas.microsoft.com/office/drawing/2014/main" id="{D8154694-6DA1-4781-96C5-D1FB9824962A}"/>
              </a:ext>
            </a:extLst>
          </p:cNvPr>
          <p:cNvSpPr/>
          <p:nvPr/>
        </p:nvSpPr>
        <p:spPr>
          <a:xfrm>
            <a:off x="4231673" y="5337395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4108318-1CB8-4D79-BDAB-0A3E44DFCCCF}"/>
              </a:ext>
            </a:extLst>
          </p:cNvPr>
          <p:cNvSpPr/>
          <p:nvPr/>
        </p:nvSpPr>
        <p:spPr>
          <a:xfrm>
            <a:off x="4861988" y="5398162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2606EF6-5807-4ED9-9F99-D0D20D77BAC8}"/>
              </a:ext>
            </a:extLst>
          </p:cNvPr>
          <p:cNvSpPr/>
          <p:nvPr/>
        </p:nvSpPr>
        <p:spPr>
          <a:xfrm>
            <a:off x="5510665" y="5393474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55DB77A-D0F6-4A98-9C0B-C12756409230}"/>
              </a:ext>
            </a:extLst>
          </p:cNvPr>
          <p:cNvSpPr/>
          <p:nvPr/>
        </p:nvSpPr>
        <p:spPr>
          <a:xfrm>
            <a:off x="6194042" y="5392872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E2D04C1-C3AF-456D-BD5D-36056253F6B9}"/>
              </a:ext>
            </a:extLst>
          </p:cNvPr>
          <p:cNvSpPr/>
          <p:nvPr/>
        </p:nvSpPr>
        <p:spPr>
          <a:xfrm>
            <a:off x="6877419" y="5398162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4665044-F66A-499A-993C-2295441D3729}"/>
              </a:ext>
            </a:extLst>
          </p:cNvPr>
          <p:cNvSpPr/>
          <p:nvPr/>
        </p:nvSpPr>
        <p:spPr>
          <a:xfrm>
            <a:off x="7526096" y="5390790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D25F0D3-9698-48D0-9206-15EB0537B696}"/>
              </a:ext>
            </a:extLst>
          </p:cNvPr>
          <p:cNvSpPr/>
          <p:nvPr/>
        </p:nvSpPr>
        <p:spPr>
          <a:xfrm>
            <a:off x="8174773" y="5390790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A9DCB8E0-3C0F-4B4D-9B5E-F4CE1405DB10}"/>
              </a:ext>
            </a:extLst>
          </p:cNvPr>
          <p:cNvSpPr/>
          <p:nvPr/>
        </p:nvSpPr>
        <p:spPr>
          <a:xfrm>
            <a:off x="4224259" y="3685853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02167C16-4FA9-4750-AAA4-F259FA10A0FE}"/>
              </a:ext>
            </a:extLst>
          </p:cNvPr>
          <p:cNvSpPr/>
          <p:nvPr/>
        </p:nvSpPr>
        <p:spPr>
          <a:xfrm>
            <a:off x="4224258" y="4005598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523381-C226-42FA-89E1-ABEE21316E11}"/>
              </a:ext>
            </a:extLst>
          </p:cNvPr>
          <p:cNvSpPr/>
          <p:nvPr/>
        </p:nvSpPr>
        <p:spPr>
          <a:xfrm>
            <a:off x="4861985" y="5061916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B98225D-2107-4413-AA38-07C67590D77C}"/>
              </a:ext>
            </a:extLst>
          </p:cNvPr>
          <p:cNvSpPr/>
          <p:nvPr/>
        </p:nvSpPr>
        <p:spPr>
          <a:xfrm>
            <a:off x="5510665" y="3404581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20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PATH FORWARD</a:t>
            </a:r>
          </a:p>
        </p:txBody>
      </p:sp>
    </p:spTree>
    <p:extLst>
      <p:ext uri="{BB962C8B-B14F-4D97-AF65-F5344CB8AC3E}">
        <p14:creationId xmlns:p14="http://schemas.microsoft.com/office/powerpoint/2010/main" val="1473017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2"/>
            <a:ext cx="8572500" cy="564251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Hardware:</a:t>
            </a:r>
          </a:p>
          <a:p>
            <a:pPr lvl="1"/>
            <a:r>
              <a:rPr lang="en-US" dirty="0"/>
              <a:t>Wireless charging</a:t>
            </a:r>
          </a:p>
          <a:p>
            <a:pPr lvl="2"/>
            <a:r>
              <a:rPr lang="en-US" dirty="0"/>
              <a:t>Inductive charging: Need to test with smaller coils</a:t>
            </a:r>
          </a:p>
          <a:p>
            <a:pPr lvl="2"/>
            <a:r>
              <a:rPr lang="en-US" dirty="0"/>
              <a:t>RF: Need to test development kit</a:t>
            </a:r>
          </a:p>
          <a:p>
            <a:pPr lvl="1"/>
            <a:r>
              <a:rPr lang="en-US" dirty="0"/>
              <a:t>Sensor glove</a:t>
            </a:r>
          </a:p>
          <a:p>
            <a:pPr lvl="2"/>
            <a:r>
              <a:rPr lang="en-US" dirty="0"/>
              <a:t>Overall schematic design</a:t>
            </a:r>
          </a:p>
          <a:p>
            <a:pPr lvl="2"/>
            <a:r>
              <a:rPr lang="en-US" dirty="0"/>
              <a:t>Preliminary PCB layout</a:t>
            </a:r>
          </a:p>
          <a:p>
            <a:r>
              <a:rPr lang="en-US" dirty="0"/>
              <a:t>Pediatrics Wearable:</a:t>
            </a:r>
          </a:p>
          <a:p>
            <a:pPr lvl="1"/>
            <a:r>
              <a:rPr lang="en-US" dirty="0"/>
              <a:t>Literature review</a:t>
            </a:r>
          </a:p>
          <a:p>
            <a:pPr lvl="2"/>
            <a:r>
              <a:rPr lang="en-US" dirty="0"/>
              <a:t>Existing landscape matrix</a:t>
            </a:r>
          </a:p>
          <a:p>
            <a:pPr lvl="2"/>
            <a:r>
              <a:rPr lang="en-US" dirty="0"/>
              <a:t>Paper draft</a:t>
            </a:r>
          </a:p>
          <a:p>
            <a:pPr lvl="1"/>
            <a:r>
              <a:rPr lang="en-US" dirty="0"/>
              <a:t>9/22 Monthly meeting with clinicians</a:t>
            </a:r>
          </a:p>
          <a:p>
            <a:r>
              <a:rPr lang="en-US" dirty="0"/>
              <a:t>EMG robotic arm:</a:t>
            </a:r>
          </a:p>
          <a:p>
            <a:pPr lvl="1"/>
            <a:r>
              <a:rPr lang="en-US" dirty="0"/>
              <a:t>Test </a:t>
            </a:r>
            <a:r>
              <a:rPr lang="en-US" dirty="0" err="1"/>
              <a:t>bluetooth</a:t>
            </a:r>
            <a:r>
              <a:rPr lang="en-US" dirty="0"/>
              <a:t> app</a:t>
            </a:r>
          </a:p>
          <a:p>
            <a:pPr lvl="1"/>
            <a:r>
              <a:rPr lang="en-US" dirty="0"/>
              <a:t>Map EMG movements to Bluetooth app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forward (9/21/20 – 9/28/20)</a:t>
            </a:r>
          </a:p>
        </p:txBody>
      </p:sp>
    </p:spTree>
    <p:extLst>
      <p:ext uri="{BB962C8B-B14F-4D97-AF65-F5344CB8AC3E}">
        <p14:creationId xmlns:p14="http://schemas.microsoft.com/office/powerpoint/2010/main" val="4237959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2"/>
            <a:ext cx="8572500" cy="5441797"/>
          </a:xfrm>
        </p:spPr>
        <p:txBody>
          <a:bodyPr>
            <a:normAutofit/>
          </a:bodyPr>
          <a:lstStyle/>
          <a:p>
            <a:r>
              <a:rPr lang="en-US" dirty="0"/>
              <a:t>Progress to date</a:t>
            </a:r>
          </a:p>
          <a:p>
            <a:r>
              <a:rPr lang="en-US" dirty="0"/>
              <a:t>Shriner’s project</a:t>
            </a:r>
          </a:p>
          <a:p>
            <a:r>
              <a:rPr lang="en-US" dirty="0"/>
              <a:t>Robotic arm</a:t>
            </a:r>
          </a:p>
          <a:p>
            <a:r>
              <a:rPr lang="en-US" dirty="0"/>
              <a:t>Schedule</a:t>
            </a:r>
          </a:p>
          <a:p>
            <a:pPr lvl="1"/>
            <a:r>
              <a:rPr lang="en-US" dirty="0"/>
              <a:t>Gantt Chart update</a:t>
            </a:r>
          </a:p>
          <a:p>
            <a:r>
              <a:rPr lang="en-US" dirty="0"/>
              <a:t>Path forward</a:t>
            </a:r>
          </a:p>
          <a:p>
            <a:r>
              <a:rPr lang="en-US" dirty="0"/>
              <a:t>Personal schedule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215918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PERSONAL SCHEDULE</a:t>
            </a:r>
          </a:p>
        </p:txBody>
      </p:sp>
    </p:spTree>
    <p:extLst>
      <p:ext uri="{BB962C8B-B14F-4D97-AF65-F5344CB8AC3E}">
        <p14:creationId xmlns:p14="http://schemas.microsoft.com/office/powerpoint/2010/main" val="758490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2"/>
            <a:ext cx="8572500" cy="5642517"/>
          </a:xfrm>
        </p:spPr>
        <p:txBody>
          <a:bodyPr>
            <a:normAutofit/>
          </a:bodyPr>
          <a:lstStyle/>
          <a:p>
            <a:r>
              <a:rPr lang="en-US" dirty="0"/>
              <a:t>Planning on heading home to San Diego for a week</a:t>
            </a:r>
          </a:p>
          <a:p>
            <a:r>
              <a:rPr lang="en-US" dirty="0"/>
              <a:t>10/10 – 10/18</a:t>
            </a:r>
          </a:p>
          <a:p>
            <a:r>
              <a:rPr lang="en-US" dirty="0"/>
              <a:t>Schedule in person work before I leave</a:t>
            </a:r>
          </a:p>
          <a:p>
            <a:r>
              <a:rPr lang="en-US" dirty="0"/>
              <a:t>Working remotely on: </a:t>
            </a:r>
          </a:p>
          <a:p>
            <a:pPr lvl="1"/>
            <a:r>
              <a:rPr lang="en-US" dirty="0"/>
              <a:t>circuit design</a:t>
            </a:r>
          </a:p>
          <a:p>
            <a:pPr lvl="1"/>
            <a:r>
              <a:rPr lang="en-US" dirty="0"/>
              <a:t>programming for Shriner’s project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schedule</a:t>
            </a:r>
          </a:p>
        </p:txBody>
      </p:sp>
    </p:spTree>
    <p:extLst>
      <p:ext uri="{BB962C8B-B14F-4D97-AF65-F5344CB8AC3E}">
        <p14:creationId xmlns:p14="http://schemas.microsoft.com/office/powerpoint/2010/main" val="3978311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78925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4A60B0EA-D8CF-43DD-933A-BFB1A2BA91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5" t="19886" r="8261" b="15255"/>
          <a:stretch/>
        </p:blipFill>
        <p:spPr>
          <a:xfrm rot="16200000">
            <a:off x="2548729" y="2966937"/>
            <a:ext cx="3347644" cy="3994447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  <a:p>
            <a:pPr lvl="1"/>
            <a:r>
              <a:rPr lang="en-US" dirty="0"/>
              <a:t>Old wireless charging coil: </a:t>
            </a:r>
          </a:p>
          <a:p>
            <a:pPr lvl="2"/>
            <a:r>
              <a:rPr lang="en-US" dirty="0"/>
              <a:t>TDK 45-15F5-G (48.2mm x 32.2mm x 1.0mm)</a:t>
            </a:r>
          </a:p>
          <a:p>
            <a:pPr lvl="1"/>
            <a:r>
              <a:rPr lang="en-US" dirty="0"/>
              <a:t>Current inductive coil:</a:t>
            </a:r>
          </a:p>
          <a:p>
            <a:pPr lvl="2"/>
            <a:r>
              <a:rPr lang="en-US" dirty="0"/>
              <a:t>WR222230-26M8-G (22 mm x 22mm x 0.87 mm)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charging: Inductive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94119D-AB7D-45C4-8BE3-5297081E6961}"/>
              </a:ext>
            </a:extLst>
          </p:cNvPr>
          <p:cNvSpPr txBox="1"/>
          <p:nvPr/>
        </p:nvSpPr>
        <p:spPr>
          <a:xfrm>
            <a:off x="6454384" y="3549171"/>
            <a:ext cx="194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TRANSMITTER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DD4154-0AE3-482B-9439-6C43DD3B35B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370990" y="3733837"/>
            <a:ext cx="1083394" cy="536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37C8CDF-F24C-4E49-949D-06079E3FE180}"/>
              </a:ext>
            </a:extLst>
          </p:cNvPr>
          <p:cNvSpPr txBox="1"/>
          <p:nvPr/>
        </p:nvSpPr>
        <p:spPr>
          <a:xfrm>
            <a:off x="6331576" y="5564667"/>
            <a:ext cx="206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RECEIVER COIL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615242-219E-40F3-AA88-F38AF26AA233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104660" y="5042517"/>
            <a:ext cx="1226916" cy="7068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713BD91-2D47-4668-A522-676FAA8231DF}"/>
              </a:ext>
            </a:extLst>
          </p:cNvPr>
          <p:cNvSpPr txBox="1"/>
          <p:nvPr/>
        </p:nvSpPr>
        <p:spPr>
          <a:xfrm>
            <a:off x="0" y="4144019"/>
            <a:ext cx="1793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RECEIVER</a:t>
            </a:r>
          </a:p>
          <a:p>
            <a:r>
              <a:rPr lang="en-US" dirty="0"/>
              <a:t>CIRCUITRY</a:t>
            </a:r>
          </a:p>
          <a:p>
            <a:r>
              <a:rPr lang="en-US" dirty="0"/>
              <a:t>FOOTPRINT:</a:t>
            </a:r>
          </a:p>
          <a:p>
            <a:r>
              <a:rPr lang="en-US" dirty="0"/>
              <a:t>15mm x 15mm</a:t>
            </a:r>
            <a:endParaRPr lang="en-US" baseline="300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83B7FE-755E-4A3C-A671-CBC04028C240}"/>
              </a:ext>
            </a:extLst>
          </p:cNvPr>
          <p:cNvCxnSpPr>
            <a:cxnSpLocks/>
            <a:stCxn id="15" idx="3"/>
            <a:endCxn id="23" idx="1"/>
          </p:cNvCxnSpPr>
          <p:nvPr/>
        </p:nvCxnSpPr>
        <p:spPr>
          <a:xfrm>
            <a:off x="1793289" y="4744184"/>
            <a:ext cx="1669624" cy="1947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5BDC8F3-9772-4830-8867-694AEABD224F}"/>
              </a:ext>
            </a:extLst>
          </p:cNvPr>
          <p:cNvSpPr/>
          <p:nvPr/>
        </p:nvSpPr>
        <p:spPr>
          <a:xfrm>
            <a:off x="3462913" y="4744184"/>
            <a:ext cx="621437" cy="389556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07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65216"/>
          </a:xfrm>
        </p:spPr>
        <p:txBody>
          <a:bodyPr/>
          <a:lstStyle/>
          <a:p>
            <a:r>
              <a:rPr lang="en-US" dirty="0"/>
              <a:t>RF Harvesting</a:t>
            </a:r>
          </a:p>
          <a:p>
            <a:pPr lvl="1"/>
            <a:r>
              <a:rPr lang="en-US" dirty="0"/>
              <a:t>Battery and battery-less electronics</a:t>
            </a:r>
          </a:p>
          <a:p>
            <a:pPr lvl="1"/>
            <a:r>
              <a:rPr lang="en-US" dirty="0"/>
              <a:t>7 mA continuous @ 0.5 meter</a:t>
            </a:r>
          </a:p>
          <a:p>
            <a:r>
              <a:rPr lang="en-US" dirty="0"/>
              <a:t>Companies contacted for development kit:</a:t>
            </a:r>
          </a:p>
          <a:p>
            <a:pPr lvl="1"/>
            <a:r>
              <a:rPr lang="en-US" dirty="0" err="1"/>
              <a:t>Humavox</a:t>
            </a:r>
            <a:endParaRPr lang="en-US" dirty="0"/>
          </a:p>
          <a:p>
            <a:pPr lvl="2"/>
            <a:r>
              <a:rPr lang="en-US" dirty="0"/>
              <a:t>Still waiting for a response</a:t>
            </a:r>
          </a:p>
          <a:p>
            <a:pPr lvl="1"/>
            <a:r>
              <a:rPr lang="en-US" dirty="0" err="1"/>
              <a:t>Energous</a:t>
            </a:r>
            <a:endParaRPr lang="en-US" dirty="0"/>
          </a:p>
          <a:p>
            <a:pPr lvl="2"/>
            <a:r>
              <a:rPr lang="en-US" dirty="0"/>
              <a:t>In conversation to receive 10 units of their receivers</a:t>
            </a:r>
          </a:p>
          <a:p>
            <a:pPr lvl="1"/>
            <a:r>
              <a:rPr lang="en-US" dirty="0" err="1"/>
              <a:t>Powercast</a:t>
            </a:r>
            <a:endParaRPr lang="en-US" dirty="0"/>
          </a:p>
          <a:p>
            <a:pPr lvl="2"/>
            <a:r>
              <a:rPr lang="en-US" dirty="0" err="1"/>
              <a:t>Digikey</a:t>
            </a:r>
            <a:r>
              <a:rPr lang="en-US" dirty="0"/>
              <a:t> [PURCHASED]</a:t>
            </a:r>
          </a:p>
          <a:p>
            <a:pPr lvl="3"/>
            <a:r>
              <a:rPr lang="en-US" dirty="0"/>
              <a:t>Transmitter (TX91503 $99.00)</a:t>
            </a:r>
          </a:p>
          <a:p>
            <a:pPr lvl="4"/>
            <a:r>
              <a:rPr lang="en-US" dirty="0"/>
              <a:t>Battery-less receiver module (P2110B $48.33)</a:t>
            </a:r>
          </a:p>
          <a:p>
            <a:pPr lvl="4"/>
            <a:r>
              <a:rPr lang="en-US" dirty="0"/>
              <a:t>Battery charging receiver module (P1110B $32.00)</a:t>
            </a:r>
          </a:p>
          <a:p>
            <a:pPr lvl="4"/>
            <a:r>
              <a:rPr lang="en-US" dirty="0"/>
              <a:t>Development kit (P1110-EVAL-PS $420.00)</a:t>
            </a:r>
          </a:p>
          <a:p>
            <a:pPr lvl="3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charging: RF</a:t>
            </a:r>
          </a:p>
        </p:txBody>
      </p:sp>
    </p:spTree>
    <p:extLst>
      <p:ext uri="{BB962C8B-B14F-4D97-AF65-F5344CB8AC3E}">
        <p14:creationId xmlns:p14="http://schemas.microsoft.com/office/powerpoint/2010/main" val="3563352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3083800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Electronics inventory:</a:t>
            </a:r>
          </a:p>
          <a:p>
            <a:pPr lvl="1"/>
            <a:r>
              <a:rPr lang="en-US" dirty="0"/>
              <a:t>Google spreadsheet listing what is in stock at the lab</a:t>
            </a:r>
          </a:p>
          <a:p>
            <a:pPr lvl="1"/>
            <a:r>
              <a:rPr lang="en-US" dirty="0"/>
              <a:t>Resistors, capacitors, inductors, ICs,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Reduce wait time to purchase parts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1245627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38583"/>
          </a:xfrm>
        </p:spPr>
        <p:txBody>
          <a:bodyPr/>
          <a:lstStyle/>
          <a:p>
            <a:r>
              <a:rPr lang="en-US" dirty="0"/>
              <a:t>Schematic generation</a:t>
            </a:r>
          </a:p>
          <a:p>
            <a:pPr lvl="1"/>
            <a:r>
              <a:rPr lang="en-US" strike="sngStrike" dirty="0"/>
              <a:t>nRF52 with supporting circuitry (2 hours)</a:t>
            </a:r>
          </a:p>
          <a:p>
            <a:pPr lvl="1"/>
            <a:r>
              <a:rPr lang="en-US" strike="sngStrike" dirty="0"/>
              <a:t>BLE antenna and impedance matching circuit (2 hours)</a:t>
            </a:r>
          </a:p>
          <a:p>
            <a:pPr lvl="1"/>
            <a:r>
              <a:rPr lang="en-US" strike="sngStrike" dirty="0"/>
              <a:t>Wireless charging (5 hours)</a:t>
            </a:r>
          </a:p>
          <a:p>
            <a:pPr lvl="1"/>
            <a:r>
              <a:rPr lang="en-US" strike="sngStrike" dirty="0"/>
              <a:t>Lithium battery charging (2 hours)</a:t>
            </a:r>
          </a:p>
          <a:p>
            <a:pPr lvl="1"/>
            <a:r>
              <a:rPr lang="en-US" strike="sngStrike" dirty="0"/>
              <a:t>UI interaction 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(4 hours)</a:t>
            </a:r>
          </a:p>
          <a:p>
            <a:pPr lvl="1"/>
            <a:r>
              <a:rPr lang="en-US" strike="sngStrike" dirty="0"/>
              <a:t>Test points, connectors, jumpers (2 hours)</a:t>
            </a:r>
          </a:p>
          <a:p>
            <a:r>
              <a:rPr lang="en-US" dirty="0"/>
              <a:t>Estimated time: 20 hours</a:t>
            </a:r>
          </a:p>
          <a:p>
            <a:r>
              <a:rPr lang="en-US" dirty="0"/>
              <a:t>Actual time spent: 22 hours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schematic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CEBDDF-27DF-4955-9BCB-16F0FCE48238}"/>
              </a:ext>
            </a:extLst>
          </p:cNvPr>
          <p:cNvSpPr txBox="1"/>
          <p:nvPr/>
        </p:nvSpPr>
        <p:spPr>
          <a:xfrm>
            <a:off x="261151" y="6359839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1243707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1E3643-E55B-4215-A886-C0B6A3498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00" y="967666"/>
            <a:ext cx="761401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5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A64B6-F8F4-463D-BF62-3E799C5EF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5" y="1050086"/>
            <a:ext cx="7499229" cy="580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86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PROGRESS TO DATE</a:t>
            </a:r>
          </a:p>
        </p:txBody>
      </p:sp>
    </p:spTree>
    <p:extLst>
      <p:ext uri="{BB962C8B-B14F-4D97-AF65-F5344CB8AC3E}">
        <p14:creationId xmlns:p14="http://schemas.microsoft.com/office/powerpoint/2010/main" val="3269316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7E74A5-9173-43DF-A63A-29CBC29D0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46" y="1029810"/>
            <a:ext cx="7527277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43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77D4E2-F1A4-422A-B011-A628A440A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91" y="967666"/>
            <a:ext cx="759457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495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642517"/>
          </a:xfrm>
        </p:spPr>
        <p:txBody>
          <a:bodyPr/>
          <a:lstStyle/>
          <a:p>
            <a:r>
              <a:rPr lang="en-US" dirty="0"/>
              <a:t>PCB design</a:t>
            </a:r>
          </a:p>
          <a:p>
            <a:pPr lvl="1"/>
            <a:r>
              <a:rPr lang="en-US" strike="sngStrike" dirty="0"/>
              <a:t>Major component layout (2 hours)</a:t>
            </a:r>
          </a:p>
          <a:p>
            <a:pPr lvl="1"/>
            <a:r>
              <a:rPr lang="en-US" strike="sngStrike" dirty="0"/>
              <a:t>BLE antenna and impedance matching circuit (3 hours)</a:t>
            </a:r>
          </a:p>
          <a:p>
            <a:pPr lvl="1"/>
            <a:r>
              <a:rPr lang="en-US" strike="sngStrike" dirty="0"/>
              <a:t>Wireless charging (2 hours)</a:t>
            </a:r>
          </a:p>
          <a:p>
            <a:pPr lvl="1"/>
            <a:r>
              <a:rPr lang="en-US" strike="sngStrike" dirty="0"/>
              <a:t>Lithium battery charging (1 hours)</a:t>
            </a:r>
          </a:p>
          <a:p>
            <a:pPr lvl="1"/>
            <a:r>
              <a:rPr lang="en-US" strike="sngStrike" dirty="0"/>
              <a:t>Overall board construction(1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(3 hours)</a:t>
            </a:r>
          </a:p>
          <a:p>
            <a:pPr lvl="1"/>
            <a:r>
              <a:rPr lang="en-US" strike="sngStrike" dirty="0"/>
              <a:t>Test points, connectors, jumpers (1 hours)</a:t>
            </a:r>
          </a:p>
          <a:p>
            <a:pPr lvl="1"/>
            <a:r>
              <a:rPr lang="en-US" strike="sngStrike" dirty="0"/>
              <a:t>Gerber file generation (2 hours)</a:t>
            </a:r>
          </a:p>
          <a:p>
            <a:pPr lvl="1"/>
            <a:r>
              <a:rPr lang="en-US" strike="sngStrike" dirty="0"/>
              <a:t>BOM generation (2 hours)</a:t>
            </a:r>
          </a:p>
          <a:p>
            <a:r>
              <a:rPr lang="en-US" dirty="0"/>
              <a:t>Estimated time: 16 hours</a:t>
            </a:r>
          </a:p>
          <a:p>
            <a:r>
              <a:rPr lang="en-US" dirty="0"/>
              <a:t>Actual time spent: 20 hours</a:t>
            </a:r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PCB design</a:t>
            </a:r>
          </a:p>
        </p:txBody>
      </p:sp>
    </p:spTree>
    <p:extLst>
      <p:ext uri="{BB962C8B-B14F-4D97-AF65-F5344CB8AC3E}">
        <p14:creationId xmlns:p14="http://schemas.microsoft.com/office/powerpoint/2010/main" val="4070320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C51C5C-7979-4DDB-A5D8-7856A6D9C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8" y="1060862"/>
            <a:ext cx="7562842" cy="579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819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FA3BDE-8008-4013-B019-73704E5B4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3" y="1029810"/>
            <a:ext cx="7585275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9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49D3C2-3078-44D5-A539-2E013FC73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70" y="1330728"/>
            <a:ext cx="8762260" cy="41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144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manufacturing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4961480"/>
          </a:xfrm>
        </p:spPr>
        <p:txBody>
          <a:bodyPr/>
          <a:lstStyle/>
          <a:p>
            <a:r>
              <a:rPr lang="en-US" dirty="0"/>
              <a:t>Dimensions: 99.568 x 76.454 mm</a:t>
            </a:r>
          </a:p>
          <a:p>
            <a:r>
              <a:rPr lang="en-US" dirty="0"/>
              <a:t>Layers: 2</a:t>
            </a:r>
          </a:p>
          <a:p>
            <a:r>
              <a:rPr lang="en-US" dirty="0"/>
              <a:t>Minimum trace/space: 6 mil</a:t>
            </a:r>
          </a:p>
          <a:p>
            <a:r>
              <a:rPr lang="en-US" dirty="0"/>
              <a:t>Minimum hole size: 12 mil</a:t>
            </a:r>
          </a:p>
          <a:p>
            <a:r>
              <a:rPr lang="en-US" dirty="0"/>
              <a:t>Thickness: 1.6mm</a:t>
            </a:r>
          </a:p>
          <a:p>
            <a:r>
              <a:rPr lang="en-US" dirty="0"/>
              <a:t>Solder mask: Green</a:t>
            </a:r>
          </a:p>
          <a:p>
            <a:r>
              <a:rPr lang="en-US" dirty="0"/>
              <a:t>Surface finish:  HASL with lead</a:t>
            </a:r>
          </a:p>
          <a:p>
            <a:r>
              <a:rPr lang="en-US" dirty="0"/>
              <a:t>Copper weight: 1 oz</a:t>
            </a:r>
          </a:p>
          <a:p>
            <a:r>
              <a:rPr lang="en-US" dirty="0"/>
              <a:t>Material type: FR4</a:t>
            </a:r>
          </a:p>
        </p:txBody>
      </p:sp>
    </p:spTree>
    <p:extLst>
      <p:ext uri="{BB962C8B-B14F-4D97-AF65-F5344CB8AC3E}">
        <p14:creationId xmlns:p14="http://schemas.microsoft.com/office/powerpoint/2010/main" val="16906331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quote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5441796"/>
          </a:xfrm>
        </p:spPr>
        <p:txBody>
          <a:bodyPr>
            <a:normAutofit/>
          </a:bodyPr>
          <a:lstStyle/>
          <a:p>
            <a:r>
              <a:rPr lang="en-US" dirty="0"/>
              <a:t>PCB Manufacturing:</a:t>
            </a:r>
          </a:p>
          <a:p>
            <a:pPr lvl="1"/>
            <a:r>
              <a:rPr lang="en-US" dirty="0"/>
              <a:t>Price: $20</a:t>
            </a:r>
          </a:p>
          <a:p>
            <a:pPr lvl="1"/>
            <a:r>
              <a:rPr lang="en-US" dirty="0"/>
              <a:t>Manufacturer: </a:t>
            </a:r>
            <a:r>
              <a:rPr lang="en-US" dirty="0" err="1"/>
              <a:t>PCBMinions</a:t>
            </a:r>
            <a:endParaRPr lang="en-US" dirty="0"/>
          </a:p>
          <a:p>
            <a:pPr lvl="1"/>
            <a:r>
              <a:rPr lang="en-US" dirty="0"/>
              <a:t>Lead time: 4 days</a:t>
            </a:r>
          </a:p>
          <a:p>
            <a:r>
              <a:rPr lang="en-US" dirty="0"/>
              <a:t>BOM:</a:t>
            </a:r>
          </a:p>
          <a:p>
            <a:pPr lvl="1"/>
            <a:r>
              <a:rPr lang="en-US" dirty="0"/>
              <a:t>Price: ~$289.63</a:t>
            </a:r>
          </a:p>
          <a:p>
            <a:pPr lvl="1"/>
            <a:r>
              <a:rPr lang="en-US" dirty="0"/>
              <a:t>Board Quantity: 3</a:t>
            </a:r>
          </a:p>
          <a:p>
            <a:pPr lvl="1"/>
            <a:r>
              <a:rPr lang="en-US" dirty="0"/>
              <a:t>Supplier: </a:t>
            </a:r>
            <a:r>
              <a:rPr lang="en-US" dirty="0" err="1"/>
              <a:t>Digikey</a:t>
            </a:r>
            <a:r>
              <a:rPr lang="en-US" dirty="0"/>
              <a:t>/Mouser </a:t>
            </a:r>
          </a:p>
          <a:p>
            <a:pPr lvl="1"/>
            <a:r>
              <a:rPr lang="en-US" dirty="0"/>
              <a:t>Lead time: 1-5 days</a:t>
            </a:r>
          </a:p>
          <a:p>
            <a:r>
              <a:rPr lang="en-US" dirty="0"/>
              <a:t>Stencil:</a:t>
            </a:r>
          </a:p>
          <a:p>
            <a:pPr lvl="1"/>
            <a:r>
              <a:rPr lang="en-US" dirty="0"/>
              <a:t>Price: ~46.25</a:t>
            </a:r>
          </a:p>
          <a:p>
            <a:pPr lvl="1"/>
            <a:r>
              <a:rPr lang="en-US" dirty="0"/>
              <a:t>Supplier: OSH Stencil</a:t>
            </a:r>
          </a:p>
          <a:p>
            <a:pPr lvl="1"/>
            <a:r>
              <a:rPr lang="en-US" dirty="0"/>
              <a:t>Lead time: 5 days</a:t>
            </a:r>
          </a:p>
        </p:txBody>
      </p:sp>
    </p:spTree>
    <p:extLst>
      <p:ext uri="{BB962C8B-B14F-4D97-AF65-F5344CB8AC3E}">
        <p14:creationId xmlns:p14="http://schemas.microsoft.com/office/powerpoint/2010/main" val="2261590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strike="sngStrike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strike="sngStrike" dirty="0"/>
              <a:t>I</a:t>
            </a:r>
            <a:r>
              <a:rPr lang="en-US" strike="sngStrike" baseline="30000" dirty="0"/>
              <a:t>2</a:t>
            </a:r>
            <a:r>
              <a:rPr lang="en-US" strike="sngStrike" dirty="0"/>
              <a:t>C driver (4 hours)</a:t>
            </a:r>
          </a:p>
          <a:p>
            <a:pPr lvl="2"/>
            <a:r>
              <a:rPr lang="en-US" strike="sngStrike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strike="sngStrike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pPr lvl="2"/>
            <a:r>
              <a:rPr lang="en-US" strike="sngStrike" dirty="0"/>
              <a:t>RTT data logging (2 hours)</a:t>
            </a:r>
          </a:p>
          <a:p>
            <a:pPr lvl="2"/>
            <a:r>
              <a:rPr lang="en-US" strike="sngStrike" dirty="0"/>
              <a:t>USB data logging (3 hours)</a:t>
            </a:r>
          </a:p>
          <a:p>
            <a:pPr lvl="1"/>
            <a:r>
              <a:rPr lang="en-US" dirty="0"/>
              <a:t>DAQ slave protocol (1 hour)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28830084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1908010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441796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dirty="0"/>
              <a:t>DAQ Slave driver [IN PROGRESS]</a:t>
            </a:r>
          </a:p>
          <a:p>
            <a:r>
              <a:rPr lang="en-US" dirty="0"/>
              <a:t>Hardware</a:t>
            </a:r>
          </a:p>
          <a:p>
            <a:pPr lvl="1"/>
            <a:r>
              <a:rPr lang="en-US" dirty="0"/>
              <a:t>Inductive charging [IN PROGRESS]</a:t>
            </a:r>
          </a:p>
          <a:p>
            <a:pPr lvl="2"/>
            <a:r>
              <a:rPr lang="en-US" dirty="0"/>
              <a:t>Trying to optimize coil size</a:t>
            </a:r>
          </a:p>
          <a:p>
            <a:pPr lvl="2"/>
            <a:r>
              <a:rPr lang="en-US" dirty="0"/>
              <a:t>Waiting for coils</a:t>
            </a:r>
          </a:p>
          <a:p>
            <a:pPr lvl="1"/>
            <a:r>
              <a:rPr lang="en-US" dirty="0"/>
              <a:t>RF wireless power harvesting</a:t>
            </a:r>
          </a:p>
          <a:p>
            <a:pPr lvl="2"/>
            <a:r>
              <a:rPr lang="en-US" dirty="0"/>
              <a:t>Waiting for ICs</a:t>
            </a:r>
          </a:p>
          <a:p>
            <a:r>
              <a:rPr lang="en-US" dirty="0"/>
              <a:t>Pediatric wearable</a:t>
            </a:r>
          </a:p>
          <a:p>
            <a:pPr lvl="1"/>
            <a:r>
              <a:rPr lang="en-US" dirty="0"/>
              <a:t>Literature review [IN PROGRESS]</a:t>
            </a:r>
          </a:p>
          <a:p>
            <a:pPr lvl="1"/>
            <a:r>
              <a:rPr lang="en-US" dirty="0"/>
              <a:t>Block diagram [FINISHED]</a:t>
            </a:r>
          </a:p>
          <a:p>
            <a:r>
              <a:rPr lang="en-US" dirty="0"/>
              <a:t>Robotic arm</a:t>
            </a:r>
          </a:p>
          <a:p>
            <a:pPr lvl="1"/>
            <a:r>
              <a:rPr lang="en-US" dirty="0"/>
              <a:t>Configured robotic arm to replicate movements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from last week</a:t>
            </a:r>
          </a:p>
        </p:txBody>
      </p:sp>
    </p:spTree>
    <p:extLst>
      <p:ext uri="{BB962C8B-B14F-4D97-AF65-F5344CB8AC3E}">
        <p14:creationId xmlns:p14="http://schemas.microsoft.com/office/powerpoint/2010/main" val="784352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636308" cy="5362870"/>
          </a:xfrm>
        </p:spPr>
        <p:txBody>
          <a:bodyPr>
            <a:normAutofit/>
          </a:bodyPr>
          <a:lstStyle/>
          <a:p>
            <a:r>
              <a:rPr lang="en-US" dirty="0"/>
              <a:t>Purpose:</a:t>
            </a:r>
          </a:p>
          <a:p>
            <a:pPr lvl="1"/>
            <a:r>
              <a:rPr lang="en-US" dirty="0"/>
              <a:t>Design a development board to test the functionality of different ‘plug-in-play’ sensors, wireless charging, and BLE communication. In the future, these sensors will be used in different combinations to build wearable devices.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83198DD-F434-4633-B34E-DC789920A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91" y="3336315"/>
            <a:ext cx="1751019" cy="3113312"/>
          </a:xfrm>
          <a:prstGeom prst="rect">
            <a:avLst/>
          </a:prstGeom>
        </p:spPr>
      </p:pic>
      <p:pic>
        <p:nvPicPr>
          <p:cNvPr id="7" name="Picture 6" descr="A picture containing guitar&#10;&#10;Description automatically generated">
            <a:extLst>
              <a:ext uri="{FF2B5EF4-FFF2-40B4-BE49-F238E27FC236}">
                <a16:creationId xmlns:a16="http://schemas.microsoft.com/office/drawing/2014/main" id="{AA8E7CBC-5D8C-428A-B94C-08A8C21809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86" t="15135" r="27896" b="15825"/>
          <a:stretch/>
        </p:blipFill>
        <p:spPr>
          <a:xfrm rot="5400000">
            <a:off x="5221801" y="3641219"/>
            <a:ext cx="2766371" cy="2503503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54E7059-9751-496A-A4F9-EBD0212A7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363" y="3947467"/>
            <a:ext cx="1751019" cy="169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86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2"/>
            <a:ext cx="8573965" cy="5717977"/>
          </a:xfrm>
        </p:spPr>
        <p:txBody>
          <a:bodyPr/>
          <a:lstStyle/>
          <a:p>
            <a:r>
              <a:rPr lang="en-US" dirty="0"/>
              <a:t>Project status updates will be emailed to YSK and Dr. Yeo on a weekly basis by Monday morning (ET)</a:t>
            </a:r>
          </a:p>
          <a:p>
            <a:r>
              <a:rPr lang="en-US" dirty="0"/>
              <a:t>A rolling PowerPoint presentation will be used to document results and act as a final report</a:t>
            </a:r>
          </a:p>
          <a:p>
            <a:pPr lvl="1"/>
            <a:r>
              <a:rPr lang="en-US" dirty="0"/>
              <a:t>Each progress update will be timestamped, and the revision number will be incremented</a:t>
            </a:r>
          </a:p>
          <a:p>
            <a:r>
              <a:rPr lang="en-US" dirty="0"/>
              <a:t>Primary form of communication: email</a:t>
            </a:r>
          </a:p>
          <a:p>
            <a:pPr lvl="1"/>
            <a:r>
              <a:rPr lang="en-US" dirty="0"/>
              <a:t>Zoom/phone calls can not be conducted from 12 PM – 8 PM ET, Monday – Friday (due to my work schedule)</a:t>
            </a:r>
          </a:p>
          <a:p>
            <a:r>
              <a:rPr lang="en-US" dirty="0"/>
              <a:t>Project documents and resource will be available through my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r>
              <a:rPr lang="en-US" dirty="0"/>
              <a:t>Time commitment: average 10 hours/week</a:t>
            </a:r>
          </a:p>
        </p:txBody>
      </p:sp>
    </p:spTree>
    <p:extLst>
      <p:ext uri="{BB962C8B-B14F-4D97-AF65-F5344CB8AC3E}">
        <p14:creationId xmlns:p14="http://schemas.microsoft.com/office/powerpoint/2010/main" val="6659050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E0E907-D62E-4785-8E16-7D9AC7F50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/>
          <a:lstStyle/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Design a development board PCB to demonstrate capabilities to connect to different bio-sensors</a:t>
            </a:r>
          </a:p>
          <a:p>
            <a:pPr lvl="1"/>
            <a:r>
              <a:rPr lang="en-US" dirty="0"/>
              <a:t>Development board must include the following functionality:</a:t>
            </a:r>
          </a:p>
          <a:p>
            <a:pPr lvl="2"/>
            <a:r>
              <a:rPr lang="en-US" dirty="0"/>
              <a:t>Wireless and USB charging</a:t>
            </a:r>
          </a:p>
          <a:p>
            <a:pPr lvl="2"/>
            <a:r>
              <a:rPr lang="en-US" dirty="0"/>
              <a:t>Battery management</a:t>
            </a:r>
          </a:p>
          <a:p>
            <a:pPr lvl="2"/>
            <a:r>
              <a:rPr lang="en-US" dirty="0"/>
              <a:t>USB data communication and logging</a:t>
            </a:r>
          </a:p>
          <a:p>
            <a:pPr lvl="2"/>
            <a:r>
              <a:rPr lang="en-US" dirty="0"/>
              <a:t>Use the nRF52832 MCU/SoC</a:t>
            </a:r>
          </a:p>
          <a:p>
            <a:pPr lvl="2"/>
            <a:r>
              <a:rPr lang="en-US" dirty="0"/>
              <a:t>BLE connectivity and BLE GATT database</a:t>
            </a:r>
          </a:p>
          <a:p>
            <a:pPr lvl="2"/>
            <a:r>
              <a:rPr lang="en-US" dirty="0"/>
              <a:t>Temperature sensing</a:t>
            </a:r>
          </a:p>
          <a:p>
            <a:pPr lvl="2"/>
            <a:r>
              <a:rPr lang="en-US" dirty="0"/>
              <a:t>Motion sensing</a:t>
            </a:r>
          </a:p>
          <a:p>
            <a:pPr lvl="2"/>
            <a:r>
              <a:rPr lang="en-US" dirty="0"/>
              <a:t>ECG</a:t>
            </a:r>
          </a:p>
          <a:p>
            <a:pPr lvl="2"/>
            <a:r>
              <a:rPr lang="en-US" dirty="0"/>
              <a:t>Capability to add more sensors in the future</a:t>
            </a:r>
          </a:p>
          <a:p>
            <a:pPr lvl="1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E2F6F9-A342-4A03-A8C9-3836C73F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requirements</a:t>
            </a:r>
          </a:p>
        </p:txBody>
      </p:sp>
    </p:spTree>
    <p:extLst>
      <p:ext uri="{BB962C8B-B14F-4D97-AF65-F5344CB8AC3E}">
        <p14:creationId xmlns:p14="http://schemas.microsoft.com/office/powerpoint/2010/main" val="8467874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FBD8E1-621F-4DE1-BB42-AD7C4781D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048975"/>
          </a:xfrm>
        </p:spPr>
        <p:txBody>
          <a:bodyPr/>
          <a:lstStyle/>
          <a:p>
            <a:r>
              <a:rPr lang="en-US" dirty="0"/>
              <a:t>Electronics development</a:t>
            </a:r>
          </a:p>
          <a:p>
            <a:pPr lvl="1"/>
            <a:r>
              <a:rPr lang="en-US" dirty="0"/>
              <a:t>Date range: 6/1–7/31</a:t>
            </a:r>
          </a:p>
          <a:p>
            <a:pPr lvl="1"/>
            <a:r>
              <a:rPr lang="en-US" dirty="0"/>
              <a:t>Estimated hours to produce hardware: 49 hours</a:t>
            </a:r>
          </a:p>
          <a:p>
            <a:pPr lvl="1"/>
            <a:r>
              <a:rPr lang="en-US" dirty="0"/>
              <a:t>Estimated hours to test/debug/qualify hardware: TBD </a:t>
            </a:r>
          </a:p>
          <a:p>
            <a:r>
              <a:rPr lang="en-US" dirty="0"/>
              <a:t>Firmware development</a:t>
            </a:r>
          </a:p>
          <a:p>
            <a:pPr lvl="1"/>
            <a:r>
              <a:rPr lang="en-US" dirty="0"/>
              <a:t>Date range: 6/28-7/31</a:t>
            </a:r>
          </a:p>
          <a:p>
            <a:pPr lvl="1"/>
            <a:r>
              <a:rPr lang="en-US" dirty="0"/>
              <a:t>Estimated hours to produce firmware: 33 hours</a:t>
            </a:r>
          </a:p>
          <a:p>
            <a:pPr lvl="1"/>
            <a:r>
              <a:rPr lang="en-US" dirty="0"/>
              <a:t>Estimated hours to test/debug/qualify firmware: TBD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BCBE15-E0BD-4501-8233-0D717351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overview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A69E054A-954B-4697-A2EE-30B2669DAC36}"/>
              </a:ext>
            </a:extLst>
          </p:cNvPr>
          <p:cNvSpPr/>
          <p:nvPr/>
        </p:nvSpPr>
        <p:spPr>
          <a:xfrm flipH="1">
            <a:off x="4269002" y="5033638"/>
            <a:ext cx="2618913" cy="1003177"/>
          </a:xfrm>
          <a:prstGeom prst="wedgeEllipse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Any questions about the scope?</a:t>
            </a:r>
          </a:p>
          <a:p>
            <a:pPr algn="ctr"/>
            <a:r>
              <a:rPr lang="en-US" sz="1600" dirty="0"/>
              <a:t>Let me know!</a:t>
            </a: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A6A943-8289-44CC-9037-FDCFDE560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396" y="6036815"/>
            <a:ext cx="640519" cy="62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435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543885"/>
            <a:ext cx="8572500" cy="17702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</a:t>
            </a:r>
          </a:p>
        </p:txBody>
      </p:sp>
    </p:spTree>
    <p:extLst>
      <p:ext uri="{BB962C8B-B14F-4D97-AF65-F5344CB8AC3E}">
        <p14:creationId xmlns:p14="http://schemas.microsoft.com/office/powerpoint/2010/main" val="38316083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driver (4 hours)</a:t>
            </a:r>
          </a:p>
          <a:p>
            <a:pPr lvl="2"/>
            <a:r>
              <a:rPr lang="en-US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BLE GATT database and data transfer (25 hours)*</a:t>
            </a:r>
          </a:p>
          <a:p>
            <a:pPr lvl="1"/>
            <a:r>
              <a:rPr lang="en-US" dirty="0"/>
              <a:t>Sensors: fuel gauge, H.R./Sp0</a:t>
            </a:r>
            <a:r>
              <a:rPr lang="en-US" baseline="-25000" dirty="0"/>
              <a:t>2</a:t>
            </a:r>
            <a:r>
              <a:rPr lang="en-US" dirty="0"/>
              <a:t> (8 hours)*</a:t>
            </a:r>
          </a:p>
          <a:p>
            <a:pPr lvl="1"/>
            <a:r>
              <a:rPr lang="en-US" dirty="0"/>
              <a:t>Data storage: EEPROM, Flash (8 hours)*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9749022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 testing</a:t>
            </a:r>
          </a:p>
          <a:p>
            <a:pPr lvl="1"/>
            <a:r>
              <a:rPr lang="en-US" dirty="0"/>
              <a:t>Firmware sensor functionality testing (8 hours)</a:t>
            </a:r>
          </a:p>
          <a:p>
            <a:r>
              <a:rPr lang="en-US" dirty="0"/>
              <a:t>Hardware testing</a:t>
            </a:r>
          </a:p>
          <a:p>
            <a:pPr lvl="1"/>
            <a:r>
              <a:rPr lang="en-US" dirty="0"/>
              <a:t>Overall hardware testing (5 hours)</a:t>
            </a:r>
          </a:p>
          <a:p>
            <a:pPr lvl="1"/>
            <a:r>
              <a:rPr lang="en-US" dirty="0"/>
              <a:t>Hardware sensor functionality testing (8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Power consumption*</a:t>
            </a:r>
          </a:p>
          <a:p>
            <a:pPr lvl="1"/>
            <a:r>
              <a:rPr lang="en-US" dirty="0"/>
              <a:t>BLE range and connection testing*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2833039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F2003E4-5AD6-44F5-9A38-60FCDAEB946A}"/>
              </a:ext>
            </a:extLst>
          </p:cNvPr>
          <p:cNvSpPr/>
          <p:nvPr/>
        </p:nvSpPr>
        <p:spPr>
          <a:xfrm>
            <a:off x="6632735" y="358333"/>
            <a:ext cx="1988599" cy="5762661"/>
          </a:xfrm>
          <a:prstGeom prst="round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8240D7-5FC6-4FE2-BACD-143D5C3FFAC3}"/>
              </a:ext>
            </a:extLst>
          </p:cNvPr>
          <p:cNvSpPr/>
          <p:nvPr/>
        </p:nvSpPr>
        <p:spPr>
          <a:xfrm>
            <a:off x="372861" y="123451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PYTHON DATA LOGGER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6B4D92-B16F-4257-A7FD-5BA3F597A0CC}"/>
              </a:ext>
            </a:extLst>
          </p:cNvPr>
          <p:cNvSpPr/>
          <p:nvPr/>
        </p:nvSpPr>
        <p:spPr>
          <a:xfrm>
            <a:off x="3295423" y="1951480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TX/RX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EE1D31-9292-49CC-804F-680B6734A9D0}"/>
              </a:ext>
            </a:extLst>
          </p:cNvPr>
          <p:cNvSpPr/>
          <p:nvPr/>
        </p:nvSpPr>
        <p:spPr>
          <a:xfrm>
            <a:off x="6940956" y="1229816"/>
            <a:ext cx="1357168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IMU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BD1B2B-E36D-4D4A-A310-9F79DAA55C7E}"/>
              </a:ext>
            </a:extLst>
          </p:cNvPr>
          <p:cNvSpPr/>
          <p:nvPr/>
        </p:nvSpPr>
        <p:spPr>
          <a:xfrm>
            <a:off x="6794339" y="2142612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TEMPERATURE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BE25F4F-E130-4979-8714-33D307FD3CC7}"/>
              </a:ext>
            </a:extLst>
          </p:cNvPr>
          <p:cNvSpPr/>
          <p:nvPr/>
        </p:nvSpPr>
        <p:spPr>
          <a:xfrm>
            <a:off x="3295418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MCU/SoC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F19F8B5-6FE3-4095-8B62-BD5314765141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SERIAL TO USB CONVERTER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017B06-6B94-42D3-B362-2D927DA965CC}"/>
              </a:ext>
            </a:extLst>
          </p:cNvPr>
          <p:cNvCxnSpPr>
            <a:cxnSpLocks/>
            <a:stCxn id="11" idx="0"/>
            <a:endCxn id="6" idx="2"/>
          </p:cNvCxnSpPr>
          <p:nvPr/>
        </p:nvCxnSpPr>
        <p:spPr>
          <a:xfrm flipV="1">
            <a:off x="1367161" y="1971359"/>
            <a:ext cx="0" cy="102026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16DE75-28B9-41CE-A58A-BE63E3E077C5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V="1">
            <a:off x="4289718" y="2688326"/>
            <a:ext cx="5" cy="30330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95EB1C-1C59-418E-9372-74B945445E59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5284017" y="3360051"/>
            <a:ext cx="134872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875942-0968-4B65-8FBF-F5FE056D6013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361462" y="3360051"/>
            <a:ext cx="933956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69A6CBF-892F-4040-9A20-944AC6D9DB73}"/>
              </a:ext>
            </a:extLst>
          </p:cNvPr>
          <p:cNvSpPr/>
          <p:nvPr/>
        </p:nvSpPr>
        <p:spPr>
          <a:xfrm>
            <a:off x="6785372" y="3067640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ECG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BF44E4-0A81-4349-9347-004E5DD42BDE}"/>
              </a:ext>
            </a:extLst>
          </p:cNvPr>
          <p:cNvSpPr/>
          <p:nvPr/>
        </p:nvSpPr>
        <p:spPr>
          <a:xfrm>
            <a:off x="6785371" y="4342394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HR/Sp0</a:t>
            </a:r>
            <a:r>
              <a:rPr lang="en-US" sz="1400" baseline="-25000" dirty="0">
                <a:solidFill>
                  <a:schemeClr val="tx1"/>
                </a:solidFill>
              </a:rPr>
              <a:t>2</a:t>
            </a:r>
            <a:r>
              <a:rPr lang="en-US" sz="1400" dirty="0">
                <a:solidFill>
                  <a:schemeClr val="tx1"/>
                </a:solidFill>
              </a:rPr>
              <a:t>**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9992D9-E113-4418-8965-0409803B543A}"/>
              </a:ext>
            </a:extLst>
          </p:cNvPr>
          <p:cNvSpPr txBox="1"/>
          <p:nvPr/>
        </p:nvSpPr>
        <p:spPr>
          <a:xfrm>
            <a:off x="6632737" y="443950"/>
            <a:ext cx="198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PHERIPHERAL SENSORS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2492950-E31C-4EC9-ADEA-76A95B69A33B}"/>
              </a:ext>
            </a:extLst>
          </p:cNvPr>
          <p:cNvSpPr/>
          <p:nvPr/>
        </p:nvSpPr>
        <p:spPr>
          <a:xfrm>
            <a:off x="6794339" y="5277283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BATTERY GAUGE**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596C2F-2C38-46FD-92A4-B633EF7E8C8D}"/>
              </a:ext>
            </a:extLst>
          </p:cNvPr>
          <p:cNvSpPr txBox="1"/>
          <p:nvPr/>
        </p:nvSpPr>
        <p:spPr>
          <a:xfrm>
            <a:off x="5566301" y="3049738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17F81C8-90FB-44D5-B104-675CBA06ED92}"/>
              </a:ext>
            </a:extLst>
          </p:cNvPr>
          <p:cNvSpPr/>
          <p:nvPr/>
        </p:nvSpPr>
        <p:spPr>
          <a:xfrm>
            <a:off x="372861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CHARGING COIL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062295D-F9B6-4AEB-AF50-24F6B58C3F20}"/>
              </a:ext>
            </a:extLst>
          </p:cNvPr>
          <p:cNvSpPr/>
          <p:nvPr/>
        </p:nvSpPr>
        <p:spPr>
          <a:xfrm>
            <a:off x="3295414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 CHARGING CIRCUITRY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88C9F0E-9A3E-45C7-998C-FDB192A78AAB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2361460" y="5991910"/>
            <a:ext cx="933954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FE104C9-E1D6-40A2-805B-B01A53A22A38}"/>
              </a:ext>
            </a:extLst>
          </p:cNvPr>
          <p:cNvCxnSpPr>
            <a:cxnSpLocks/>
            <a:stCxn id="41" idx="0"/>
            <a:endCxn id="48" idx="2"/>
          </p:cNvCxnSpPr>
          <p:nvPr/>
        </p:nvCxnSpPr>
        <p:spPr>
          <a:xfrm flipV="1">
            <a:off x="4289714" y="5081514"/>
            <a:ext cx="4" cy="54197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22CAE86-6E1A-43BC-B31A-F80EDE431851}"/>
              </a:ext>
            </a:extLst>
          </p:cNvPr>
          <p:cNvSpPr/>
          <p:nvPr/>
        </p:nvSpPr>
        <p:spPr>
          <a:xfrm>
            <a:off x="3295418" y="434466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BMS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FFCB2A0-C922-4555-A854-3DFE5DEF23D5}"/>
              </a:ext>
            </a:extLst>
          </p:cNvPr>
          <p:cNvCxnSpPr>
            <a:cxnSpLocks/>
            <a:stCxn id="48" idx="0"/>
            <a:endCxn id="10" idx="2"/>
          </p:cNvCxnSpPr>
          <p:nvPr/>
        </p:nvCxnSpPr>
        <p:spPr>
          <a:xfrm flipV="1">
            <a:off x="4289718" y="3728474"/>
            <a:ext cx="0" cy="61619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56CD559-E2F7-4CB4-A95B-6DFB10EFD6C0}"/>
              </a:ext>
            </a:extLst>
          </p:cNvPr>
          <p:cNvSpPr/>
          <p:nvPr/>
        </p:nvSpPr>
        <p:spPr>
          <a:xfrm>
            <a:off x="372860" y="4349634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LIPO BATTERY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578C4D-61BC-4D7B-81E5-FA6D36A52194}"/>
              </a:ext>
            </a:extLst>
          </p:cNvPr>
          <p:cNvCxnSpPr>
            <a:cxnSpLocks/>
            <a:stCxn id="53" idx="3"/>
            <a:endCxn id="48" idx="1"/>
          </p:cNvCxnSpPr>
          <p:nvPr/>
        </p:nvCxnSpPr>
        <p:spPr>
          <a:xfrm flipV="1">
            <a:off x="2361459" y="4713091"/>
            <a:ext cx="933959" cy="496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4512832-4811-474B-B92F-42D78E38EC9B}"/>
              </a:ext>
            </a:extLst>
          </p:cNvPr>
          <p:cNvSpPr txBox="1"/>
          <p:nvPr/>
        </p:nvSpPr>
        <p:spPr>
          <a:xfrm>
            <a:off x="2441960" y="3021497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8E9FA90-4109-4EDD-845C-ED2F8F30982F}"/>
              </a:ext>
            </a:extLst>
          </p:cNvPr>
          <p:cNvSpPr txBox="1"/>
          <p:nvPr/>
        </p:nvSpPr>
        <p:spPr>
          <a:xfrm>
            <a:off x="1417490" y="2339089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USB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923C901-5053-4E9A-A971-4A12D2FD6269}"/>
              </a:ext>
            </a:extLst>
          </p:cNvPr>
          <p:cNvSpPr txBox="1"/>
          <p:nvPr/>
        </p:nvSpPr>
        <p:spPr>
          <a:xfrm>
            <a:off x="4289713" y="386729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1CC1D5-A0F1-44BC-8F7C-740CBE66FC53}"/>
              </a:ext>
            </a:extLst>
          </p:cNvPr>
          <p:cNvSpPr txBox="1"/>
          <p:nvPr/>
        </p:nvSpPr>
        <p:spPr>
          <a:xfrm>
            <a:off x="2361462" y="4363639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396FE8-88A8-46EC-A8A8-5C0FA4EE2026}"/>
              </a:ext>
            </a:extLst>
          </p:cNvPr>
          <p:cNvSpPr txBox="1"/>
          <p:nvPr/>
        </p:nvSpPr>
        <p:spPr>
          <a:xfrm>
            <a:off x="2361455" y="566724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623310C-C8BC-451E-91C6-805C0D35460B}"/>
              </a:ext>
            </a:extLst>
          </p:cNvPr>
          <p:cNvSpPr txBox="1"/>
          <p:nvPr/>
        </p:nvSpPr>
        <p:spPr>
          <a:xfrm>
            <a:off x="4289718" y="522033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E89539D-6CF5-49CC-B55E-F4A6CCC09E2B}"/>
              </a:ext>
            </a:extLst>
          </p:cNvPr>
          <p:cNvSpPr txBox="1"/>
          <p:nvPr/>
        </p:nvSpPr>
        <p:spPr>
          <a:xfrm>
            <a:off x="4408171" y="2683531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F81D51-B686-427F-8C2D-5F664E59FA59}"/>
              </a:ext>
            </a:extLst>
          </p:cNvPr>
          <p:cNvSpPr txBox="1"/>
          <p:nvPr/>
        </p:nvSpPr>
        <p:spPr>
          <a:xfrm>
            <a:off x="285749" y="6486964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**Not in scope for current phase of development.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52B136-2008-4978-B50E-6E59E6E07DFF}"/>
              </a:ext>
            </a:extLst>
          </p:cNvPr>
          <p:cNvCxnSpPr>
            <a:cxnSpLocks/>
            <a:stCxn id="7" idx="0"/>
            <a:endCxn id="43" idx="2"/>
          </p:cNvCxnSpPr>
          <p:nvPr/>
        </p:nvCxnSpPr>
        <p:spPr>
          <a:xfrm flipV="1">
            <a:off x="4289723" y="1650609"/>
            <a:ext cx="0" cy="30087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8E6C15A-B620-4490-8A2F-2A0C7BE88DE2}"/>
              </a:ext>
            </a:extLst>
          </p:cNvPr>
          <p:cNvSpPr/>
          <p:nvPr/>
        </p:nvSpPr>
        <p:spPr>
          <a:xfrm>
            <a:off x="3295423" y="91376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ANDROID PHONE**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AD4A07-9D69-4642-96A4-EEA44375048F}"/>
              </a:ext>
            </a:extLst>
          </p:cNvPr>
          <p:cNvSpPr txBox="1"/>
          <p:nvPr/>
        </p:nvSpPr>
        <p:spPr>
          <a:xfrm>
            <a:off x="4357127" y="1648178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BLE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ECDE486-68C4-49D1-927D-1BDFBBEC0B45}"/>
              </a:ext>
            </a:extLst>
          </p:cNvPr>
          <p:cNvSpPr/>
          <p:nvPr/>
        </p:nvSpPr>
        <p:spPr>
          <a:xfrm>
            <a:off x="6632764" y="4288127"/>
            <a:ext cx="1988570" cy="1821423"/>
          </a:xfrm>
          <a:prstGeom prst="roundRect">
            <a:avLst/>
          </a:prstGeom>
          <a:solidFill>
            <a:schemeClr val="tx2">
              <a:lumMod val="20000"/>
              <a:lumOff val="80000"/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7421552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92826" y="2699245"/>
            <a:ext cx="12329651" cy="145951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PROPOSAL:</a:t>
            </a:r>
            <a:br>
              <a:rPr lang="en-US" dirty="0"/>
            </a:br>
            <a:r>
              <a:rPr lang="en-US" dirty="0"/>
              <a:t>POWER CONSUMPTION TESTING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3F09720-CF4F-48CB-ACD8-D9CB1E69D99D}"/>
              </a:ext>
            </a:extLst>
          </p:cNvPr>
          <p:cNvSpPr/>
          <p:nvPr/>
        </p:nvSpPr>
        <p:spPr>
          <a:xfrm>
            <a:off x="141860" y="253496"/>
            <a:ext cx="8716390" cy="6346479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1807798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Objective: Measure the power consumption of various sensors during operation, idle, and sleep mode</a:t>
            </a:r>
          </a:p>
          <a:p>
            <a:r>
              <a:rPr lang="en-US" dirty="0"/>
              <a:t>Log battery current and voltage at a defined sampling rate</a:t>
            </a:r>
          </a:p>
          <a:p>
            <a:r>
              <a:rPr lang="en-US" dirty="0"/>
              <a:t>Produce a power consumption model to determine battery life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8C7869-28E0-4C5D-828F-3C2595931A44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18407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SHRINER’S PROJECT</a:t>
            </a:r>
          </a:p>
        </p:txBody>
      </p:sp>
    </p:spTree>
    <p:extLst>
      <p:ext uri="{BB962C8B-B14F-4D97-AF65-F5344CB8AC3E}">
        <p14:creationId xmlns:p14="http://schemas.microsoft.com/office/powerpoint/2010/main" val="6317478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Nordic power profiler</a:t>
            </a:r>
          </a:p>
          <a:p>
            <a:pPr lvl="1"/>
            <a:r>
              <a:rPr lang="en-US" dirty="0"/>
              <a:t>Nano-amp resolution, fast sampling rate</a:t>
            </a:r>
          </a:p>
          <a:p>
            <a:pPr lvl="1"/>
            <a:r>
              <a:rPr lang="en-US" dirty="0"/>
              <a:t>See spikes of BLE transmission</a:t>
            </a:r>
          </a:p>
        </p:txBody>
      </p:sp>
      <p:pic>
        <p:nvPicPr>
          <p:cNvPr id="1026" name="Picture 2" descr="Power Profiler Kit - nordicsemi.com">
            <a:extLst>
              <a:ext uri="{FF2B5EF4-FFF2-40B4-BE49-F238E27FC236}">
                <a16:creationId xmlns:a16="http://schemas.microsoft.com/office/drawing/2014/main" id="{4974AB83-342C-4DBC-B206-084D87C16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86" y="4066249"/>
            <a:ext cx="2718343" cy="211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0CB5872-BA57-4CB9-81EB-E6724E5C5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40" y="3313591"/>
            <a:ext cx="5452749" cy="323348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1C723F-EB2A-4CE9-AFFA-6335AC98802B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0103117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hardware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SCHEMATIC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GENERATION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COMPONENT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LAYOUT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ROUTING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&amp; MFG. FILE GENERATION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FULL TURNKEY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PCB MFG.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HARDWARE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TESTING*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35196F-11C4-4F7F-B42A-C2D015DA485A}"/>
              </a:ext>
            </a:extLst>
          </p:cNvPr>
          <p:cNvSpPr/>
          <p:nvPr/>
        </p:nvSpPr>
        <p:spPr>
          <a:xfrm>
            <a:off x="3465991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 CONSUMPTION 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 FUNCTIONALITY TESTING*</a:t>
            </a:r>
            <a:r>
              <a:rPr lang="en-US" sz="1600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6/7–6/14; ~20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361964" y="1953808"/>
            <a:ext cx="234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6/14–6/17; ~3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7/12–7/19; 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63298" y="5584946"/>
            <a:ext cx="260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8 Hours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262360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6/28–7/12; ~4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6/17–6/28; ~12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08219F6-D02E-4074-8659-5B7E1FAD8863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340004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DCFE882-BF6F-4395-9F8A-48C3E99A7030}"/>
              </a:ext>
            </a:extLst>
          </p:cNvPr>
          <p:cNvSpPr txBox="1"/>
          <p:nvPr/>
        </p:nvSpPr>
        <p:spPr>
          <a:xfrm>
            <a:off x="3211500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85749" y="6211669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Hardware functionality test of the sensors will be performed. Performance and accuracy will not be qualified. </a:t>
            </a:r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3BAAAB7-EDCA-4566-8DFD-3FF37986D3CA}"/>
              </a:ext>
            </a:extLst>
          </p:cNvPr>
          <p:cNvSpPr/>
          <p:nvPr/>
        </p:nvSpPr>
        <p:spPr>
          <a:xfrm>
            <a:off x="6580577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RANGE &amp; CONNECTION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B8BD78-5D18-41E5-B84B-20C287BDA774}"/>
              </a:ext>
            </a:extLst>
          </p:cNvPr>
          <p:cNvCxnSpPr>
            <a:cxnSpLocks/>
          </p:cNvCxnSpPr>
          <p:nvPr/>
        </p:nvCxnSpPr>
        <p:spPr>
          <a:xfrm>
            <a:off x="5454590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D7ABF0F-D54D-4302-BC4C-A2A822797F18}"/>
              </a:ext>
            </a:extLst>
          </p:cNvPr>
          <p:cNvSpPr txBox="1"/>
          <p:nvPr/>
        </p:nvSpPr>
        <p:spPr>
          <a:xfrm>
            <a:off x="6378245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8/23–9/06; TBD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70BB548-93D9-4C4D-A4CD-77883DB7FA37}"/>
              </a:ext>
            </a:extLst>
          </p:cNvPr>
          <p:cNvSpPr/>
          <p:nvPr/>
        </p:nvSpPr>
        <p:spPr>
          <a:xfrm>
            <a:off x="2974019" y="4367814"/>
            <a:ext cx="5901802" cy="1775532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8182842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firmware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PROJECT STACK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ORGANIZATION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DRIVERS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SERIAL &amp; RTT DATA LOGGING W/ PYTHON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dirty="0">
                <a:solidFill>
                  <a:prstClr val="black"/>
                </a:solidFill>
              </a:rPr>
              <a:t>SENSOR FUNCTIONALITY TESTING*</a:t>
            </a:r>
            <a:r>
              <a:rPr lang="en-US" sz="1600" baseline="300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GATT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DATABASE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CONSUMPTION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1,2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6/28–7/2; ~5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236016" y="1964930"/>
            <a:ext cx="2782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7/2–7/12; ~15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8/16–8/23; ~25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-100780" y="5584946"/>
            <a:ext cx="289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156430" y="3727565"/>
            <a:ext cx="260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~8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7/5–7/12; ~5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61151" y="6078518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Firmware functionality test of the sensors will be performed. Performance and accuracy will not be qualified.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9000380-23A1-44B6-8552-B2CB4877B2DE}"/>
              </a:ext>
            </a:extLst>
          </p:cNvPr>
          <p:cNvSpPr/>
          <p:nvPr/>
        </p:nvSpPr>
        <p:spPr>
          <a:xfrm>
            <a:off x="141860" y="2467991"/>
            <a:ext cx="2402149" cy="3551063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1110103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MCU/BLE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MCU/BLE: nRF52832 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2.4 GHz BLE</a:t>
            </a:r>
          </a:p>
          <a:p>
            <a:pPr lvl="1"/>
            <a:r>
              <a:rPr lang="en-US" dirty="0"/>
              <a:t>Power = 4 dBm</a:t>
            </a:r>
          </a:p>
          <a:p>
            <a:pPr lvl="1"/>
            <a:r>
              <a:rPr lang="en-US" dirty="0"/>
              <a:t>Sensitivity = -96 dBm</a:t>
            </a:r>
          </a:p>
          <a:p>
            <a:pPr lvl="1"/>
            <a:r>
              <a:rPr lang="en-US" dirty="0"/>
              <a:t>RAM = 64 kB, flash = 512 kB</a:t>
            </a:r>
          </a:p>
          <a:p>
            <a:pPr lvl="1"/>
            <a:r>
              <a:rPr lang="en-US" dirty="0"/>
              <a:t>Serial interfaces: I</a:t>
            </a:r>
            <a:r>
              <a:rPr lang="en-US" baseline="30000" dirty="0"/>
              <a:t>2</a:t>
            </a:r>
            <a:r>
              <a:rPr lang="en-US" dirty="0"/>
              <a:t>C, UART, SPI</a:t>
            </a:r>
          </a:p>
          <a:p>
            <a:pPr lvl="1"/>
            <a:r>
              <a:rPr lang="en-US" dirty="0"/>
              <a:t>Supply voltage: 1.7V ~ 3.6V</a:t>
            </a:r>
          </a:p>
          <a:p>
            <a:pPr lvl="1"/>
            <a:r>
              <a:rPr lang="en-US" dirty="0"/>
              <a:t>$5.46 [X1], 1490-1067-1-ND,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6771137" y="4599384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nRF52832</a:t>
            </a:r>
          </a:p>
        </p:txBody>
      </p:sp>
      <p:pic>
        <p:nvPicPr>
          <p:cNvPr id="5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29B183A0-3A59-4DC7-8645-5C5AE9CC1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6" t="9931" r="3387" b="9931"/>
          <a:stretch/>
        </p:blipFill>
        <p:spPr>
          <a:xfrm>
            <a:off x="6428805" y="1926002"/>
            <a:ext cx="2429445" cy="22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751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clocks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HF clock: US3200005Z</a:t>
            </a:r>
          </a:p>
          <a:p>
            <a:pPr lvl="1"/>
            <a:r>
              <a:rPr lang="en-US" dirty="0"/>
              <a:t>4 pin, 1.60 mm x 1.20 mm, 4-SMD</a:t>
            </a:r>
          </a:p>
          <a:p>
            <a:pPr lvl="1"/>
            <a:r>
              <a:rPr lang="en-US" dirty="0"/>
              <a:t>32.00 MHz, 8 pF, ±10 ppm </a:t>
            </a:r>
          </a:p>
          <a:p>
            <a:pPr lvl="1"/>
            <a:r>
              <a:rPr lang="en-US" dirty="0"/>
              <a:t>$1.45 [X1], US3200005ZCT-ND,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LF clock: ECX-1210</a:t>
            </a:r>
          </a:p>
          <a:p>
            <a:pPr lvl="1"/>
            <a:r>
              <a:rPr lang="en-US" dirty="0"/>
              <a:t>1210 package, 1.20 mm x 1.00 mm, 2-SMD</a:t>
            </a:r>
          </a:p>
          <a:p>
            <a:pPr lvl="1"/>
            <a:r>
              <a:rPr lang="en-US" dirty="0"/>
              <a:t>32.7680 kHz, 9 pF, ±20 ppm </a:t>
            </a:r>
          </a:p>
          <a:p>
            <a:pPr lvl="1"/>
            <a:r>
              <a:rPr lang="en-US" dirty="0"/>
              <a:t>$1.52 [X1], XC2283CT-ND,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ECX-1210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US3200005Z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C90602-54E6-4A56-B886-3D0B453B0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004" y="3429000"/>
            <a:ext cx="1807238" cy="1807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438F3B-BC3C-4CEF-898B-DCA23BAB3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004" y="642560"/>
            <a:ext cx="2059620" cy="205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427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USB/Serial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USB connector: 62910416121</a:t>
            </a:r>
          </a:p>
          <a:p>
            <a:pPr lvl="1"/>
            <a:r>
              <a:rPr lang="en-US" dirty="0"/>
              <a:t>4 pin, 16.00 mm x 10.62 mm, SMT type B</a:t>
            </a:r>
          </a:p>
          <a:p>
            <a:pPr lvl="1"/>
            <a:r>
              <a:rPr lang="en-US" dirty="0"/>
              <a:t>USB TYPE-B, USB 2.0, right angle</a:t>
            </a:r>
          </a:p>
          <a:p>
            <a:pPr lvl="1"/>
            <a:r>
              <a:rPr lang="en-US" dirty="0"/>
              <a:t>$3.83 [X1], 732-3152-1-ND,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USB/I</a:t>
            </a:r>
            <a:r>
              <a:rPr lang="en-US" baseline="30000" dirty="0"/>
              <a:t>2</a:t>
            </a:r>
            <a:r>
              <a:rPr lang="en-US" dirty="0"/>
              <a:t>C converter: FTDI FT201XQ-R</a:t>
            </a:r>
          </a:p>
          <a:p>
            <a:pPr lvl="1"/>
            <a:r>
              <a:rPr lang="en-US" dirty="0"/>
              <a:t>16 pin, 4.0 mm x 4.0 mm, 16-QFN </a:t>
            </a:r>
          </a:p>
          <a:p>
            <a:pPr lvl="1"/>
            <a:r>
              <a:rPr lang="en-US" dirty="0"/>
              <a:t>USB to I</a:t>
            </a:r>
            <a:r>
              <a:rPr lang="en-US" baseline="30000" dirty="0"/>
              <a:t>2</a:t>
            </a:r>
            <a:r>
              <a:rPr lang="en-US" dirty="0"/>
              <a:t>C converter</a:t>
            </a:r>
          </a:p>
          <a:p>
            <a:pPr lvl="1"/>
            <a:r>
              <a:rPr lang="en-US" dirty="0"/>
              <a:t>3.4 Mbit/s</a:t>
            </a:r>
          </a:p>
          <a:p>
            <a:pPr lvl="1"/>
            <a:r>
              <a:rPr lang="en-US" dirty="0"/>
              <a:t>Low power consumption (8 mA)</a:t>
            </a:r>
          </a:p>
          <a:p>
            <a:pPr lvl="1"/>
            <a:r>
              <a:rPr lang="en-US" dirty="0"/>
              <a:t>$2.04 [X1], 768-1131-1-ND,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FT201XQ-R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62910416121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5813C9-EB2C-4D53-BC97-31F8235045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85" t="18771" r="18026" b="19741"/>
          <a:stretch/>
        </p:blipFill>
        <p:spPr>
          <a:xfrm>
            <a:off x="7112032" y="1134136"/>
            <a:ext cx="1619588" cy="1563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69DDD-1DB4-47AB-9333-453A9BAEB2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16" t="7638" r="6893" b="13268"/>
          <a:stretch/>
        </p:blipFill>
        <p:spPr>
          <a:xfrm>
            <a:off x="7112032" y="3542351"/>
            <a:ext cx="1744779" cy="154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172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Temperature: TI TMP117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16-bit resolution: 0.0078 °C,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$8.02 [X1], 296-51834-1-ND,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IMU: TI BQ27621-G1</a:t>
            </a:r>
          </a:p>
          <a:p>
            <a:pPr lvl="1"/>
            <a:r>
              <a:rPr lang="en-US" dirty="0"/>
              <a:t>14 pin, 2.5 mm x 3.0 mm, 14-LGA 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9-axis, 16-bit resolution</a:t>
            </a:r>
          </a:p>
          <a:p>
            <a:pPr lvl="1"/>
            <a:r>
              <a:rPr lang="en-US" dirty="0"/>
              <a:t>Full operation mode = 925 </a:t>
            </a:r>
            <a:r>
              <a:rPr lang="en-US" dirty="0" err="1"/>
              <a:t>uA</a:t>
            </a:r>
            <a:endParaRPr lang="en-US" dirty="0"/>
          </a:p>
          <a:p>
            <a:pPr lvl="1"/>
            <a:r>
              <a:rPr lang="en-US" dirty="0"/>
              <a:t>$4.98 [X1], 828-1057-1-ND,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BMI160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TMP117</a:t>
            </a:r>
          </a:p>
        </p:txBody>
      </p:sp>
      <p:pic>
        <p:nvPicPr>
          <p:cNvPr id="5" name="Picture 4" descr="A close up of a box&#10;&#10;Description automatically generated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471" y="1134136"/>
            <a:ext cx="1563639" cy="1563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423A79-091A-452C-96F2-200595118C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28" t="20065" r="7411" b="21369"/>
          <a:stretch/>
        </p:blipFill>
        <p:spPr>
          <a:xfrm>
            <a:off x="6845262" y="3714625"/>
            <a:ext cx="2097180" cy="141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788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H.R. &amp; Sp0</a:t>
            </a:r>
            <a:r>
              <a:rPr lang="en-US" baseline="-25000" dirty="0"/>
              <a:t>2</a:t>
            </a:r>
            <a:r>
              <a:rPr lang="en-US" dirty="0"/>
              <a:t>: MAX30102</a:t>
            </a:r>
          </a:p>
          <a:p>
            <a:pPr lvl="1"/>
            <a:r>
              <a:rPr lang="en-US" dirty="0"/>
              <a:t>14 pin, 5.6 mm x 3.3 mm, 14-OESIP</a:t>
            </a:r>
          </a:p>
          <a:p>
            <a:pPr lvl="1"/>
            <a:r>
              <a:rPr lang="en-US" dirty="0"/>
              <a:t>Pulse oximetry and heart-rate</a:t>
            </a:r>
          </a:p>
          <a:p>
            <a:pPr lvl="1"/>
            <a:r>
              <a:rPr lang="en-US" dirty="0"/>
              <a:t>Temperature compensation,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$9.51 [X1], MAX30102EFD+-ND,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ECG: MAX30003</a:t>
            </a:r>
          </a:p>
          <a:p>
            <a:pPr lvl="1"/>
            <a:r>
              <a:rPr lang="en-US" dirty="0"/>
              <a:t>28 pin, 5.0 mm x 5.0 mm, 28-TQFN </a:t>
            </a:r>
          </a:p>
          <a:p>
            <a:pPr lvl="1"/>
            <a:r>
              <a:rPr lang="en-US" dirty="0"/>
              <a:t>SPI communication</a:t>
            </a:r>
          </a:p>
          <a:p>
            <a:pPr lvl="1"/>
            <a:r>
              <a:rPr lang="en-US" dirty="0"/>
              <a:t>15.5-bit resolution</a:t>
            </a:r>
          </a:p>
          <a:p>
            <a:pPr lvl="1"/>
            <a:r>
              <a:rPr lang="en-US" dirty="0"/>
              <a:t>Ultra-low power, single-channel integrated</a:t>
            </a:r>
          </a:p>
          <a:p>
            <a:pPr lvl="1"/>
            <a:r>
              <a:rPr lang="en-US" dirty="0"/>
              <a:t>$8.21 [X1], MAX30003CTI+-ND,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MAX30003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MAX30102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70" t="37718" r="30323" b="33999"/>
          <a:stretch/>
        </p:blipFill>
        <p:spPr>
          <a:xfrm>
            <a:off x="6764011" y="1134136"/>
            <a:ext cx="2267235" cy="1660926"/>
          </a:xfrm>
          <a:prstGeom prst="rect">
            <a:avLst/>
          </a:prstGeom>
        </p:spPr>
      </p:pic>
      <p:pic>
        <p:nvPicPr>
          <p:cNvPr id="7" name="Picture 6" descr="A picture containing circuit&#10;&#10;Description automatically generated">
            <a:extLst>
              <a:ext uri="{FF2B5EF4-FFF2-40B4-BE49-F238E27FC236}">
                <a16:creationId xmlns:a16="http://schemas.microsoft.com/office/drawing/2014/main" id="{15AC8CD0-53F3-4615-9644-E7AB2B2D6C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897" b="18412"/>
          <a:stretch/>
        </p:blipFill>
        <p:spPr>
          <a:xfrm>
            <a:off x="6764011" y="3659822"/>
            <a:ext cx="2219644" cy="128053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48234F-3572-4D05-BF1D-0277C734F7A0}"/>
              </a:ext>
            </a:extLst>
          </p:cNvPr>
          <p:cNvSpPr/>
          <p:nvPr/>
        </p:nvSpPr>
        <p:spPr>
          <a:xfrm>
            <a:off x="160345" y="1212785"/>
            <a:ext cx="8716390" cy="2032865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384243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wireless charging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Wireless charging IC: TI BQ51003</a:t>
            </a:r>
          </a:p>
          <a:p>
            <a:pPr lvl="1"/>
            <a:r>
              <a:rPr lang="en-US" dirty="0"/>
              <a:t>28 pin, 1.90 mm x 3.00 mm</a:t>
            </a:r>
          </a:p>
          <a:p>
            <a:pPr lvl="1"/>
            <a:r>
              <a:rPr lang="en-US" dirty="0"/>
              <a:t>QI v1.2 communication protocol</a:t>
            </a:r>
          </a:p>
          <a:p>
            <a:pPr lvl="1"/>
            <a:r>
              <a:rPr lang="en-US" dirty="0"/>
              <a:t>93% AC-DC efficiency</a:t>
            </a:r>
          </a:p>
          <a:p>
            <a:pPr lvl="1"/>
            <a:r>
              <a:rPr lang="en-US" dirty="0"/>
              <a:t>$3.00 [X1], 296-39952-1-ND,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LiPo battery charger IC: TI BQ25100</a:t>
            </a:r>
          </a:p>
          <a:p>
            <a:pPr lvl="1"/>
            <a:r>
              <a:rPr lang="en-US" dirty="0"/>
              <a:t>6 pin, 1.6 mm x 0.90 mm, 4.2V 1 cell</a:t>
            </a:r>
          </a:p>
          <a:p>
            <a:pPr lvl="1"/>
            <a:r>
              <a:rPr lang="en-US" dirty="0"/>
              <a:t>1% Charge voltage accuracy</a:t>
            </a:r>
          </a:p>
          <a:p>
            <a:pPr lvl="1"/>
            <a:r>
              <a:rPr lang="en-US" dirty="0"/>
              <a:t>10 mA to 250 mA charging current</a:t>
            </a:r>
          </a:p>
          <a:p>
            <a:pPr lvl="1"/>
            <a:r>
              <a:rPr lang="en-US" dirty="0"/>
              <a:t>$2.24 [X1], 296-38373-1-ND,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7B16EF98-2212-4D62-B8C5-880587AC4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700" y="3842089"/>
            <a:ext cx="2095500" cy="1428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82035" y="5270839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BQ25100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03E918-2210-47AC-8992-9B32EB9845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078" b="15858"/>
          <a:stretch/>
        </p:blipFill>
        <p:spPr>
          <a:xfrm>
            <a:off x="6929471" y="1472260"/>
            <a:ext cx="1837412" cy="1103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46841" y="266121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BQ51003</a:t>
            </a:r>
          </a:p>
        </p:txBody>
      </p:sp>
    </p:spTree>
    <p:extLst>
      <p:ext uri="{BB962C8B-B14F-4D97-AF65-F5344CB8AC3E}">
        <p14:creationId xmlns:p14="http://schemas.microsoft.com/office/powerpoint/2010/main" val="33042553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Reed Switch: ABLIC S-5712A</a:t>
            </a:r>
          </a:p>
          <a:p>
            <a:pPr lvl="1"/>
            <a:r>
              <a:rPr lang="en-US" dirty="0"/>
              <a:t>4 pin, 1.90 mm x 3.00 mm, SNT-4A</a:t>
            </a:r>
          </a:p>
          <a:p>
            <a:pPr lvl="1"/>
            <a:r>
              <a:rPr lang="en-US" dirty="0"/>
              <a:t>Non-contact ‘power switch’</a:t>
            </a:r>
          </a:p>
          <a:p>
            <a:pPr lvl="1"/>
            <a:r>
              <a:rPr lang="en-US" dirty="0"/>
              <a:t>High accuracy hall effect switch IC</a:t>
            </a:r>
          </a:p>
          <a:p>
            <a:pPr lvl="1"/>
            <a:r>
              <a:rPr lang="en-US" dirty="0"/>
              <a:t>$1.07 [X1], 1662-1617-1-ND,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Linear Regulator: Analog Devices ADP172</a:t>
            </a:r>
          </a:p>
          <a:p>
            <a:pPr lvl="1"/>
            <a:r>
              <a:rPr lang="en-US" dirty="0"/>
              <a:t>4 pin, 0.95 mm x 1.03 mm, 4-WLCSP</a:t>
            </a:r>
          </a:p>
          <a:p>
            <a:pPr lvl="1"/>
            <a:r>
              <a:rPr lang="en-US" dirty="0"/>
              <a:t>0.1V dropout voltage</a:t>
            </a:r>
          </a:p>
          <a:p>
            <a:pPr lvl="1"/>
            <a:r>
              <a:rPr lang="en-US" dirty="0"/>
              <a:t>300 mA max current</a:t>
            </a:r>
          </a:p>
          <a:p>
            <a:pPr lvl="1"/>
            <a:r>
              <a:rPr lang="en-US" dirty="0"/>
              <a:t>$1.09 [X1], ADP172ACBZ-3.0-R7CT-ND,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484567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ADP172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60158" y="276552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S-5712A</a:t>
            </a:r>
          </a:p>
        </p:txBody>
      </p:sp>
      <p:pic>
        <p:nvPicPr>
          <p:cNvPr id="5" name="Picture 4" descr="A picture containing table, black&#10;&#10;Description automatically generated">
            <a:extLst>
              <a:ext uri="{FF2B5EF4-FFF2-40B4-BE49-F238E27FC236}">
                <a16:creationId xmlns:a16="http://schemas.microsoft.com/office/drawing/2014/main" id="{C9179648-1073-4C11-AE5F-C04BB8896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115" y="1303697"/>
            <a:ext cx="1428750" cy="1428750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81D1A94D-3CA0-4486-9163-A611EAA91C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13" t="9931" r="15619" b="12621"/>
          <a:stretch/>
        </p:blipFill>
        <p:spPr>
          <a:xfrm>
            <a:off x="7160157" y="3723146"/>
            <a:ext cx="1467392" cy="161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72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Block diagram-motherboard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8E8819-74C4-45DE-840B-2F3B96D8FE5C}"/>
              </a:ext>
            </a:extLst>
          </p:cNvPr>
          <p:cNvGrpSpPr/>
          <p:nvPr/>
        </p:nvGrpSpPr>
        <p:grpSpPr>
          <a:xfrm>
            <a:off x="6153231" y="5149359"/>
            <a:ext cx="1814721" cy="1060779"/>
            <a:chOff x="3284737" y="1316614"/>
            <a:chExt cx="2157275" cy="64226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867631-F37F-4D04-BA24-E3E47766F03E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50A1EC-D896-4373-A984-86719E3B006F}"/>
                </a:ext>
              </a:extLst>
            </p:cNvPr>
            <p:cNvSpPr txBox="1"/>
            <p:nvPr/>
          </p:nvSpPr>
          <p:spPr>
            <a:xfrm>
              <a:off x="3393348" y="1316614"/>
              <a:ext cx="1940052" cy="6422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</a:t>
              </a:r>
            </a:p>
            <a:p>
              <a:pPr algn="ctr"/>
              <a:r>
                <a:rPr lang="en-US" dirty="0"/>
                <a:t>WEARABLE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FBE5B0B-1706-4217-81E4-17EBF6B8EB1F}"/>
              </a:ext>
            </a:extLst>
          </p:cNvPr>
          <p:cNvSpPr txBox="1"/>
          <p:nvPr/>
        </p:nvSpPr>
        <p:spPr>
          <a:xfrm>
            <a:off x="5529016" y="3117156"/>
            <a:ext cx="1942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Wired Digital Communication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B082B0D-5AE1-4BE0-82DA-C327D56EE09C}"/>
              </a:ext>
            </a:extLst>
          </p:cNvPr>
          <p:cNvCxnSpPr>
            <a:cxnSpLocks/>
            <a:stCxn id="23" idx="3"/>
            <a:endCxn id="50" idx="0"/>
          </p:cNvCxnSpPr>
          <p:nvPr/>
        </p:nvCxnSpPr>
        <p:spPr>
          <a:xfrm>
            <a:off x="5123623" y="3594184"/>
            <a:ext cx="1937235" cy="166850"/>
          </a:xfrm>
          <a:prstGeom prst="bentConnector2">
            <a:avLst/>
          </a:prstGeom>
          <a:ln w="28575">
            <a:solidFill>
              <a:schemeClr val="accent5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D02D25-C362-4877-925F-BBE7B77C03A3}"/>
              </a:ext>
            </a:extLst>
          </p:cNvPr>
          <p:cNvGrpSpPr/>
          <p:nvPr/>
        </p:nvGrpSpPr>
        <p:grpSpPr>
          <a:xfrm>
            <a:off x="3493917" y="3191614"/>
            <a:ext cx="1629706" cy="805140"/>
            <a:chOff x="3284737" y="1347889"/>
            <a:chExt cx="2157275" cy="56005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DEEBD69-1287-4E47-91AF-0E0CACAE303A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C85F115-5A20-4D46-B331-C28C75375CBD}"/>
                </a:ext>
              </a:extLst>
            </p:cNvPr>
            <p:cNvSpPr txBox="1"/>
            <p:nvPr/>
          </p:nvSpPr>
          <p:spPr>
            <a:xfrm>
              <a:off x="3501960" y="1496765"/>
              <a:ext cx="1722831" cy="2569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NRF52832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971BD1-7012-49B6-AA1D-56D912786E05}"/>
              </a:ext>
            </a:extLst>
          </p:cNvPr>
          <p:cNvGrpSpPr/>
          <p:nvPr/>
        </p:nvGrpSpPr>
        <p:grpSpPr>
          <a:xfrm>
            <a:off x="3107319" y="5294125"/>
            <a:ext cx="2395492" cy="805140"/>
            <a:chOff x="3284737" y="1347889"/>
            <a:chExt cx="2157275" cy="56005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F5F9BF3-2042-4EC7-B176-A0B4850DA5E5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2AE5059-AA45-48DE-8B39-35DAF1E85024}"/>
                </a:ext>
              </a:extLst>
            </p:cNvPr>
            <p:cNvSpPr txBox="1"/>
            <p:nvPr/>
          </p:nvSpPr>
          <p:spPr>
            <a:xfrm>
              <a:off x="3720117" y="1403124"/>
              <a:ext cx="1286531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FEEDBACK</a:t>
              </a:r>
            </a:p>
            <a:p>
              <a:pPr algn="ctr"/>
              <a:r>
                <a:rPr lang="en-US" dirty="0"/>
                <a:t>ARMBAND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5269083-CDDA-4C93-8E19-7A7B5728E7ED}"/>
              </a:ext>
            </a:extLst>
          </p:cNvPr>
          <p:cNvCxnSpPr>
            <a:cxnSpLocks/>
            <a:stCxn id="23" idx="2"/>
            <a:endCxn id="27" idx="0"/>
          </p:cNvCxnSpPr>
          <p:nvPr/>
        </p:nvCxnSpPr>
        <p:spPr>
          <a:xfrm flipH="1">
            <a:off x="4305065" y="3996754"/>
            <a:ext cx="3705" cy="1297371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close up of a sign&#10;&#10;Description automatically generated">
            <a:extLst>
              <a:ext uri="{FF2B5EF4-FFF2-40B4-BE49-F238E27FC236}">
                <a16:creationId xmlns:a16="http://schemas.microsoft.com/office/drawing/2014/main" id="{6AD21B1A-8E63-4C2E-9176-0DB222FFE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114" y="4414557"/>
            <a:ext cx="426013" cy="426013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AE3755B-3B14-462D-96B8-B140B35FD53B}"/>
              </a:ext>
            </a:extLst>
          </p:cNvPr>
          <p:cNvSpPr/>
          <p:nvPr/>
        </p:nvSpPr>
        <p:spPr>
          <a:xfrm>
            <a:off x="456366" y="2390428"/>
            <a:ext cx="8066729" cy="2478325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BBF100-BCA8-4ACC-BD3A-13C219CCD9EC}"/>
              </a:ext>
            </a:extLst>
          </p:cNvPr>
          <p:cNvSpPr txBox="1"/>
          <p:nvPr/>
        </p:nvSpPr>
        <p:spPr>
          <a:xfrm>
            <a:off x="6161101" y="2445373"/>
            <a:ext cx="215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MOTHERBOARD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6F8D4E0-956E-40B9-A5C3-99D3801459C1}"/>
              </a:ext>
            </a:extLst>
          </p:cNvPr>
          <p:cNvGrpSpPr/>
          <p:nvPr/>
        </p:nvGrpSpPr>
        <p:grpSpPr>
          <a:xfrm>
            <a:off x="847213" y="5292646"/>
            <a:ext cx="1641435" cy="805140"/>
            <a:chOff x="3284737" y="1347889"/>
            <a:chExt cx="2157275" cy="56005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B7D77C4-5FC7-4F08-8BF4-3807B202FC8F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6CC4B5F-6034-4915-B804-53204188553B}"/>
                </a:ext>
              </a:extLst>
            </p:cNvPr>
            <p:cNvSpPr txBox="1"/>
            <p:nvPr/>
          </p:nvSpPr>
          <p:spPr>
            <a:xfrm>
              <a:off x="3590113" y="1410150"/>
              <a:ext cx="1613614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LIPO </a:t>
              </a:r>
            </a:p>
            <a:p>
              <a:pPr algn="ctr"/>
              <a:r>
                <a:rPr lang="en-US" dirty="0"/>
                <a:t>BATTERY</a:t>
              </a:r>
            </a:p>
          </p:txBody>
        </p:sp>
      </p:grp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1677BCD2-358A-485D-808E-4290B8A2DD6B}"/>
              </a:ext>
            </a:extLst>
          </p:cNvPr>
          <p:cNvCxnSpPr>
            <a:cxnSpLocks/>
            <a:stCxn id="37" idx="0"/>
            <a:endCxn id="43" idx="2"/>
          </p:cNvCxnSpPr>
          <p:nvPr/>
        </p:nvCxnSpPr>
        <p:spPr>
          <a:xfrm rot="16200000" flipV="1">
            <a:off x="749973" y="4374689"/>
            <a:ext cx="1385209" cy="45070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F745D1B-223B-443E-99E7-3D2337620192}"/>
              </a:ext>
            </a:extLst>
          </p:cNvPr>
          <p:cNvGrpSpPr/>
          <p:nvPr/>
        </p:nvGrpSpPr>
        <p:grpSpPr>
          <a:xfrm>
            <a:off x="620905" y="3318226"/>
            <a:ext cx="1192638" cy="589211"/>
            <a:chOff x="3284737" y="1347889"/>
            <a:chExt cx="2157275" cy="56005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91688A9-70CA-44AF-B7CF-7F643206C41B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D49CD81-924F-4A4C-B25E-D1615F5AF31A}"/>
                </a:ext>
              </a:extLst>
            </p:cNvPr>
            <p:cNvSpPr txBox="1"/>
            <p:nvPr/>
          </p:nvSpPr>
          <p:spPr>
            <a:xfrm>
              <a:off x="3501960" y="1496765"/>
              <a:ext cx="1722831" cy="2569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BMS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7BCDDED-B6CC-407A-B579-93A1D896C2AB}"/>
              </a:ext>
            </a:extLst>
          </p:cNvPr>
          <p:cNvGrpSpPr/>
          <p:nvPr/>
        </p:nvGrpSpPr>
        <p:grpSpPr>
          <a:xfrm>
            <a:off x="1370399" y="1224515"/>
            <a:ext cx="1873883" cy="1003610"/>
            <a:chOff x="3284737" y="1306785"/>
            <a:chExt cx="2157275" cy="642263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5F56D0B-DB78-4364-A202-9636497FA86D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ADF013A-1458-49FD-88FA-3CBF61DB9A9F}"/>
                </a:ext>
              </a:extLst>
            </p:cNvPr>
            <p:cNvSpPr txBox="1"/>
            <p:nvPr/>
          </p:nvSpPr>
          <p:spPr>
            <a:xfrm>
              <a:off x="3464400" y="1306785"/>
              <a:ext cx="1797971" cy="6422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INDUCTIVE</a:t>
              </a:r>
            </a:p>
            <a:p>
              <a:pPr algn="ctr"/>
              <a:r>
                <a:rPr lang="en-US" dirty="0"/>
                <a:t>WIRELESS</a:t>
              </a:r>
            </a:p>
            <a:p>
              <a:pPr algn="ctr"/>
              <a:r>
                <a:rPr lang="en-US" dirty="0"/>
                <a:t>CHARGING</a:t>
              </a:r>
            </a:p>
          </p:txBody>
        </p:sp>
      </p:grp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8B4EFABF-DB67-45E3-A5C2-E2CEA405E13A}"/>
              </a:ext>
            </a:extLst>
          </p:cNvPr>
          <p:cNvCxnSpPr>
            <a:cxnSpLocks/>
            <a:stCxn id="48" idx="2"/>
            <a:endCxn id="43" idx="0"/>
          </p:cNvCxnSpPr>
          <p:nvPr/>
        </p:nvCxnSpPr>
        <p:spPr>
          <a:xfrm rot="5400000">
            <a:off x="1217237" y="2228112"/>
            <a:ext cx="1090101" cy="109012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AD8117B-8922-4CC9-A3DE-296F834C87C7}"/>
              </a:ext>
            </a:extLst>
          </p:cNvPr>
          <p:cNvCxnSpPr>
            <a:cxnSpLocks/>
            <a:stCxn id="23" idx="1"/>
            <a:endCxn id="43" idx="3"/>
          </p:cNvCxnSpPr>
          <p:nvPr/>
        </p:nvCxnSpPr>
        <p:spPr>
          <a:xfrm flipH="1">
            <a:off x="1813543" y="3594184"/>
            <a:ext cx="1680374" cy="18648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534D6AC8-C2EA-4414-B6FB-A860853DFAEF}"/>
              </a:ext>
            </a:extLst>
          </p:cNvPr>
          <p:cNvCxnSpPr>
            <a:cxnSpLocks/>
          </p:cNvCxnSpPr>
          <p:nvPr/>
        </p:nvCxnSpPr>
        <p:spPr>
          <a:xfrm flipV="1">
            <a:off x="1813543" y="3426460"/>
            <a:ext cx="1680374" cy="4839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E9F9788F-FDF9-4F39-A03C-1988D1AFFF3C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6106601" y="4216465"/>
            <a:ext cx="50669" cy="11820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E1E35EF4-1566-4659-9B86-29EDD6549F37}"/>
              </a:ext>
            </a:extLst>
          </p:cNvPr>
          <p:cNvCxnSpPr>
            <a:cxnSpLocks/>
          </p:cNvCxnSpPr>
          <p:nvPr/>
        </p:nvCxnSpPr>
        <p:spPr>
          <a:xfrm>
            <a:off x="1799810" y="3907437"/>
            <a:ext cx="4361293" cy="265128"/>
          </a:xfrm>
          <a:prstGeom prst="bentConnector3">
            <a:avLst>
              <a:gd name="adj1" fmla="val 3045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32718B3-5227-4852-AD1F-CF80D4A259F3}"/>
              </a:ext>
            </a:extLst>
          </p:cNvPr>
          <p:cNvGrpSpPr/>
          <p:nvPr/>
        </p:nvGrpSpPr>
        <p:grpSpPr>
          <a:xfrm>
            <a:off x="6157270" y="3687946"/>
            <a:ext cx="1807175" cy="1071681"/>
            <a:chOff x="3284737" y="1304087"/>
            <a:chExt cx="2157275" cy="64226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77C0ED0-6F4B-422C-99C3-1DBE2ED65B36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5FD88E5-64D7-4DAD-82D4-E3E020A9924F}"/>
                </a:ext>
              </a:extLst>
            </p:cNvPr>
            <p:cNvSpPr txBox="1"/>
            <p:nvPr/>
          </p:nvSpPr>
          <p:spPr>
            <a:xfrm>
              <a:off x="3501960" y="1304087"/>
              <a:ext cx="1722831" cy="6422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 CIRCUIT</a:t>
              </a: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52E6187-8152-41ED-BD76-E548F2696FB5}"/>
              </a:ext>
            </a:extLst>
          </p:cNvPr>
          <p:cNvCxnSpPr>
            <a:cxnSpLocks/>
            <a:stCxn id="50" idx="2"/>
            <a:endCxn id="14" idx="0"/>
          </p:cNvCxnSpPr>
          <p:nvPr/>
        </p:nvCxnSpPr>
        <p:spPr>
          <a:xfrm flipH="1">
            <a:off x="7060592" y="4695536"/>
            <a:ext cx="266" cy="505478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6804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E9C3EAE-D633-42FB-B51C-675457F60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081" y="1256110"/>
            <a:ext cx="1478468" cy="1478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Charging coil: Wurth 760308101219</a:t>
            </a:r>
          </a:p>
          <a:p>
            <a:pPr lvl="1"/>
            <a:r>
              <a:rPr lang="en-US" dirty="0"/>
              <a:t>1 coil, 1 layer, D=15 mm, H=0.6 mm</a:t>
            </a:r>
          </a:p>
          <a:p>
            <a:pPr lvl="1"/>
            <a:r>
              <a:rPr lang="en-US" dirty="0"/>
              <a:t>11.8 </a:t>
            </a:r>
            <a:r>
              <a:rPr lang="en-US" dirty="0" err="1"/>
              <a:t>uH</a:t>
            </a:r>
            <a:r>
              <a:rPr lang="en-US" dirty="0"/>
              <a:t>, 750 m</a:t>
            </a:r>
            <a:r>
              <a:rPr lang="el-GR" dirty="0"/>
              <a:t>Ω</a:t>
            </a:r>
            <a:r>
              <a:rPr lang="en-US" dirty="0"/>
              <a:t>, t = ±10% </a:t>
            </a:r>
          </a:p>
          <a:p>
            <a:pPr lvl="1"/>
            <a:r>
              <a:rPr lang="en-US" dirty="0"/>
              <a:t>$7.43 [X1], 732-9675-ND,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  <a:p>
            <a:r>
              <a:rPr lang="en-US" dirty="0"/>
              <a:t>Fuel gauge: TI BQ27621-G1</a:t>
            </a:r>
          </a:p>
          <a:p>
            <a:pPr lvl="1"/>
            <a:r>
              <a:rPr lang="en-US" dirty="0"/>
              <a:t>9 pin, 1.62 mm x 1.58 mm, 9-DSBGA, 0.5 mm pitch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Dynamic voltage correlation algorithm</a:t>
            </a:r>
          </a:p>
          <a:p>
            <a:pPr lvl="1"/>
            <a:r>
              <a:rPr lang="en-US" dirty="0"/>
              <a:t>Battery capacity, state-of-charge, voltage</a:t>
            </a:r>
          </a:p>
          <a:p>
            <a:pPr lvl="1"/>
            <a:r>
              <a:rPr lang="en-US" dirty="0"/>
              <a:t>$2.21 [X1], 296-37460-1-ND, </a:t>
            </a:r>
            <a:r>
              <a:rPr lang="en-US" dirty="0">
                <a:hlinkClick r:id="rId4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600057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BQ27621-G1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628867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760308101219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9341B7-3247-463F-BCDA-E66CD6DF1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471" y="3855277"/>
            <a:ext cx="1744779" cy="174477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1FAE840-735D-426F-BDD5-E1842E6DB453}"/>
              </a:ext>
            </a:extLst>
          </p:cNvPr>
          <p:cNvSpPr/>
          <p:nvPr/>
        </p:nvSpPr>
        <p:spPr>
          <a:xfrm>
            <a:off x="141860" y="2956264"/>
            <a:ext cx="8716390" cy="3062790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605892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TBD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Components still need to be selected:</a:t>
            </a:r>
          </a:p>
          <a:p>
            <a:pPr lvl="1"/>
            <a:r>
              <a:rPr lang="en-US" dirty="0"/>
              <a:t>BLE antenna</a:t>
            </a:r>
          </a:p>
          <a:p>
            <a:pPr lvl="1"/>
            <a:r>
              <a:rPr lang="en-US" dirty="0"/>
              <a:t>BLE impedance matching circuit/filter</a:t>
            </a:r>
          </a:p>
          <a:p>
            <a:pPr lvl="1"/>
            <a:r>
              <a:rPr lang="en-US" dirty="0"/>
              <a:t>DCDC circuit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6948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7CF6C6-3965-4479-9FAF-374C09A6C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Possible functionality:</a:t>
            </a:r>
          </a:p>
          <a:p>
            <a:pPr lvl="1"/>
            <a:r>
              <a:rPr lang="en-US" dirty="0"/>
              <a:t>Local data storage? (SD Card, EEPROM,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pPr lvl="1"/>
            <a:r>
              <a:rPr lang="en-US" dirty="0"/>
              <a:t>Type of ECG connector? (</a:t>
            </a:r>
            <a:r>
              <a:rPr lang="en-US" dirty="0" err="1"/>
              <a:t>Digikey</a:t>
            </a:r>
            <a:r>
              <a:rPr lang="en-US" dirty="0"/>
              <a:t> part number…)</a:t>
            </a:r>
          </a:p>
          <a:p>
            <a:pPr lvl="1"/>
            <a:r>
              <a:rPr lang="en-US" dirty="0"/>
              <a:t>NFC?</a:t>
            </a:r>
          </a:p>
          <a:p>
            <a:pPr lvl="1"/>
            <a:r>
              <a:rPr lang="en-US" dirty="0"/>
              <a:t>Any other ideas?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A5A107-568C-4CB2-B116-F5F38891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Possible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652680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Block diagram-sensory sensing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3089E2-3F19-40AF-AB2F-CB745FC079E8}"/>
              </a:ext>
            </a:extLst>
          </p:cNvPr>
          <p:cNvGrpSpPr/>
          <p:nvPr/>
        </p:nvGrpSpPr>
        <p:grpSpPr>
          <a:xfrm>
            <a:off x="3284737" y="1120084"/>
            <a:ext cx="2157275" cy="646331"/>
            <a:chOff x="3284737" y="1304750"/>
            <a:chExt cx="2157275" cy="64633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B2755C-673A-4BC5-8F4B-9FA803E7E3AA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165E46-6C6F-4606-8975-A2B63E3D076F}"/>
                </a:ext>
              </a:extLst>
            </p:cNvPr>
            <p:cNvSpPr txBox="1"/>
            <p:nvPr/>
          </p:nvSpPr>
          <p:spPr>
            <a:xfrm>
              <a:off x="3708867" y="1304750"/>
              <a:ext cx="1309012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SENSORY</a:t>
              </a:r>
            </a:p>
            <a:p>
              <a:pPr algn="ctr"/>
              <a:r>
                <a:rPr lang="en-US" dirty="0"/>
                <a:t>SENSING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8418F63-EC13-45A9-9188-7128757FA151}"/>
              </a:ext>
            </a:extLst>
          </p:cNvPr>
          <p:cNvGrpSpPr/>
          <p:nvPr/>
        </p:nvGrpSpPr>
        <p:grpSpPr>
          <a:xfrm>
            <a:off x="378876" y="1831548"/>
            <a:ext cx="1671866" cy="805140"/>
            <a:chOff x="3284737" y="1347889"/>
            <a:chExt cx="2157275" cy="5600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FDF034-8D2B-4D1D-A218-B78660366FB4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4A2427-BB52-462C-B9F3-4E88456B3849}"/>
                </a:ext>
              </a:extLst>
            </p:cNvPr>
            <p:cNvSpPr txBox="1"/>
            <p:nvPr/>
          </p:nvSpPr>
          <p:spPr>
            <a:xfrm>
              <a:off x="3558426" y="1424908"/>
              <a:ext cx="1609897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PRESSURE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A65510A-3D06-404B-9562-59F00E01F74C}"/>
              </a:ext>
            </a:extLst>
          </p:cNvPr>
          <p:cNvCxnSpPr>
            <a:cxnSpLocks/>
            <a:stCxn id="6" idx="1"/>
            <a:endCxn id="11" idx="0"/>
          </p:cNvCxnSpPr>
          <p:nvPr/>
        </p:nvCxnSpPr>
        <p:spPr>
          <a:xfrm rot="10800000" flipV="1">
            <a:off x="1214809" y="1443248"/>
            <a:ext cx="2069928" cy="38829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5AD86E2-6C01-4F8E-A0DB-9E5A831DA4BD}"/>
              </a:ext>
            </a:extLst>
          </p:cNvPr>
          <p:cNvCxnSpPr>
            <a:cxnSpLocks/>
            <a:stCxn id="6" idx="3"/>
            <a:endCxn id="32" idx="0"/>
          </p:cNvCxnSpPr>
          <p:nvPr/>
        </p:nvCxnSpPr>
        <p:spPr>
          <a:xfrm>
            <a:off x="5442012" y="1443249"/>
            <a:ext cx="2327497" cy="32920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B7357ED-A7B8-4CF1-9C62-C6A99137DD99}"/>
              </a:ext>
            </a:extLst>
          </p:cNvPr>
          <p:cNvGrpSpPr/>
          <p:nvPr/>
        </p:nvGrpSpPr>
        <p:grpSpPr>
          <a:xfrm>
            <a:off x="1005446" y="3071210"/>
            <a:ext cx="1902493" cy="1033562"/>
            <a:chOff x="3284737" y="1347889"/>
            <a:chExt cx="2157275" cy="56005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58F052-2830-48C3-99CA-B4A6CC2AFBCC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742B2A-4709-46D6-9021-7EDAE27CD2F8}"/>
                </a:ext>
              </a:extLst>
            </p:cNvPr>
            <p:cNvSpPr txBox="1"/>
            <p:nvPr/>
          </p:nvSpPr>
          <p:spPr>
            <a:xfrm>
              <a:off x="3361591" y="1375849"/>
              <a:ext cx="2042342" cy="5003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CAPACITIVE</a:t>
              </a:r>
            </a:p>
            <a:p>
              <a:pPr algn="ctr"/>
              <a:r>
                <a:rPr lang="en-US" dirty="0"/>
                <a:t>PRESSURE 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8D4783D-A024-4F55-9DDE-23F51CBC8F5E}"/>
              </a:ext>
            </a:extLst>
          </p:cNvPr>
          <p:cNvGrpSpPr/>
          <p:nvPr/>
        </p:nvGrpSpPr>
        <p:grpSpPr>
          <a:xfrm>
            <a:off x="520420" y="4452471"/>
            <a:ext cx="1467350" cy="935349"/>
            <a:chOff x="3284737" y="1347889"/>
            <a:chExt cx="2157275" cy="56005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CAB60BE-08B7-4C3D-91E5-92CF2C4BE3F2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21DD8A-73D1-4EC0-B165-8004C72BC523}"/>
                </a:ext>
              </a:extLst>
            </p:cNvPr>
            <p:cNvSpPr txBox="1"/>
            <p:nvPr/>
          </p:nvSpPr>
          <p:spPr>
            <a:xfrm>
              <a:off x="3702703" y="1355086"/>
              <a:ext cx="1321343" cy="5528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CAPACTIVE</a:t>
              </a:r>
            </a:p>
            <a:p>
              <a:pPr algn="ctr"/>
              <a:r>
                <a:rPr lang="en-US" dirty="0"/>
                <a:t>SENSING </a:t>
              </a:r>
            </a:p>
            <a:p>
              <a:pPr algn="ctr"/>
              <a:r>
                <a:rPr lang="en-US" dirty="0"/>
                <a:t>CIRCUIT [3X]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6C3A151-35EA-4B0A-A906-6C41E575EDC5}"/>
              </a:ext>
            </a:extLst>
          </p:cNvPr>
          <p:cNvGrpSpPr/>
          <p:nvPr/>
        </p:nvGrpSpPr>
        <p:grpSpPr>
          <a:xfrm>
            <a:off x="6524323" y="1772453"/>
            <a:ext cx="2490383" cy="923330"/>
            <a:chOff x="3052831" y="1347889"/>
            <a:chExt cx="2621099" cy="56005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BD7D6AF-DA5E-4116-A3EE-B49E36F238B9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2EEEF26-C92A-43CF-9BC9-1AB459D41751}"/>
                </a:ext>
              </a:extLst>
            </p:cNvPr>
            <p:cNvSpPr txBox="1"/>
            <p:nvPr/>
          </p:nvSpPr>
          <p:spPr>
            <a:xfrm>
              <a:off x="3052831" y="1403124"/>
              <a:ext cx="2621099" cy="4495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FINGER STRAIN </a:t>
              </a:r>
            </a:p>
            <a:p>
              <a:pPr algn="ctr"/>
              <a:r>
                <a:rPr lang="en-US" dirty="0"/>
                <a:t>SENSOR [3X]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4A5EF24-38B7-4F1F-A4F3-53670934BC7E}"/>
              </a:ext>
            </a:extLst>
          </p:cNvPr>
          <p:cNvGrpSpPr/>
          <p:nvPr/>
        </p:nvGrpSpPr>
        <p:grpSpPr>
          <a:xfrm>
            <a:off x="6026698" y="3024952"/>
            <a:ext cx="1902493" cy="1033562"/>
            <a:chOff x="3284737" y="1347889"/>
            <a:chExt cx="2157275" cy="56005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54CCA9B-C959-4080-AECD-89DE72CF554D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011C9D-C567-4443-93D7-CAD0925F865B}"/>
                </a:ext>
              </a:extLst>
            </p:cNvPr>
            <p:cNvSpPr txBox="1"/>
            <p:nvPr/>
          </p:nvSpPr>
          <p:spPr>
            <a:xfrm>
              <a:off x="3370013" y="1364138"/>
              <a:ext cx="2027075" cy="5003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RESISTANCE</a:t>
              </a:r>
            </a:p>
            <a:p>
              <a:pPr algn="ctr"/>
              <a:r>
                <a:rPr lang="en-US" dirty="0"/>
                <a:t>STRAIN </a:t>
              </a:r>
            </a:p>
            <a:p>
              <a:pPr algn="ctr"/>
              <a:r>
                <a:rPr lang="en-US" dirty="0"/>
                <a:t>SENSORS [4X]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502DDA-AD2E-4BF6-BE8E-1CF33181D6A2}"/>
              </a:ext>
            </a:extLst>
          </p:cNvPr>
          <p:cNvGrpSpPr/>
          <p:nvPr/>
        </p:nvGrpSpPr>
        <p:grpSpPr>
          <a:xfrm>
            <a:off x="6624358" y="4445911"/>
            <a:ext cx="2303002" cy="935349"/>
            <a:chOff x="2670456" y="1347889"/>
            <a:chExt cx="3385837" cy="56005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5FB46D8-D917-482A-A7FA-BA703617E6FF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4E1E897-939C-492D-92A7-C0DB47296CC9}"/>
                </a:ext>
              </a:extLst>
            </p:cNvPr>
            <p:cNvSpPr txBox="1"/>
            <p:nvPr/>
          </p:nvSpPr>
          <p:spPr>
            <a:xfrm>
              <a:off x="2670456" y="1351817"/>
              <a:ext cx="3385837" cy="55285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RESISTIVE</a:t>
              </a:r>
            </a:p>
            <a:p>
              <a:pPr algn="ctr"/>
              <a:r>
                <a:rPr lang="en-US" dirty="0"/>
                <a:t>SENSING </a:t>
              </a:r>
            </a:p>
            <a:p>
              <a:pPr algn="ctr"/>
              <a:r>
                <a:rPr lang="en-US" dirty="0"/>
                <a:t>CIRCUIT [7X]</a:t>
              </a:r>
            </a:p>
          </p:txBody>
        </p:sp>
      </p:grp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CA4C576E-B060-4425-AD7D-35B71D396D18}"/>
              </a:ext>
            </a:extLst>
          </p:cNvPr>
          <p:cNvCxnSpPr>
            <a:cxnSpLocks/>
            <a:stCxn id="32" idx="2"/>
            <a:endCxn id="36" idx="0"/>
          </p:cNvCxnSpPr>
          <p:nvPr/>
        </p:nvCxnSpPr>
        <p:spPr>
          <a:xfrm rot="5400000">
            <a:off x="7203046" y="2488476"/>
            <a:ext cx="359156" cy="77377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2C19873-1E2E-4994-9B2F-AFF63784468C}"/>
              </a:ext>
            </a:extLst>
          </p:cNvPr>
          <p:cNvGrpSpPr/>
          <p:nvPr/>
        </p:nvGrpSpPr>
        <p:grpSpPr>
          <a:xfrm>
            <a:off x="4474621" y="1772453"/>
            <a:ext cx="2049690" cy="923330"/>
            <a:chOff x="3284737" y="1347889"/>
            <a:chExt cx="2157275" cy="56005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4EB5187-2BB4-4A6C-8FA0-C09AAAB4D537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8179872-692C-46DA-9DC0-CF6CCEBB1FB1}"/>
                </a:ext>
              </a:extLst>
            </p:cNvPr>
            <p:cNvSpPr txBox="1"/>
            <p:nvPr/>
          </p:nvSpPr>
          <p:spPr>
            <a:xfrm>
              <a:off x="3330342" y="1431898"/>
              <a:ext cx="2066075" cy="39203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GRASP STRAIN </a:t>
              </a:r>
            </a:p>
            <a:p>
              <a:pPr algn="ctr"/>
              <a:r>
                <a:rPr lang="en-US" dirty="0"/>
                <a:t>SENSOR [1X]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4AF7719-C1DA-4E56-B9D6-1567A3D902BA}"/>
              </a:ext>
            </a:extLst>
          </p:cNvPr>
          <p:cNvGrpSpPr/>
          <p:nvPr/>
        </p:nvGrpSpPr>
        <p:grpSpPr>
          <a:xfrm>
            <a:off x="1846247" y="5712864"/>
            <a:ext cx="5262615" cy="345211"/>
            <a:chOff x="3284737" y="1347889"/>
            <a:chExt cx="2157275" cy="560051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D1D691B-4B23-449F-93FA-C24721063DA5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A8DDE92-BCE9-47AC-B346-65459133E92F}"/>
                </a:ext>
              </a:extLst>
            </p:cNvPr>
            <p:cNvSpPr txBox="1"/>
            <p:nvPr/>
          </p:nvSpPr>
          <p:spPr>
            <a:xfrm>
              <a:off x="3287856" y="1530325"/>
              <a:ext cx="2118688" cy="1951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WIRED DIGITAL COMMUNICATION [4 LINES]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74F1705-21C3-48F9-93C9-79A588C2D09D}"/>
              </a:ext>
            </a:extLst>
          </p:cNvPr>
          <p:cNvGrpSpPr/>
          <p:nvPr/>
        </p:nvGrpSpPr>
        <p:grpSpPr>
          <a:xfrm>
            <a:off x="3894326" y="6304655"/>
            <a:ext cx="1160589" cy="369332"/>
            <a:chOff x="3284737" y="1328325"/>
            <a:chExt cx="2157275" cy="59918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79F7618-7336-4855-BA53-86B8E52EFA53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2A64084-394C-42FD-BAE7-E37D7CEF9358}"/>
                </a:ext>
              </a:extLst>
            </p:cNvPr>
            <p:cNvSpPr txBox="1"/>
            <p:nvPr/>
          </p:nvSpPr>
          <p:spPr>
            <a:xfrm>
              <a:off x="3736209" y="1328325"/>
              <a:ext cx="1254351" cy="59918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NRF52832</a:t>
              </a:r>
            </a:p>
          </p:txBody>
        </p:sp>
      </p:grp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2D7C16C2-4620-4DF5-9D79-33586DD43099}"/>
              </a:ext>
            </a:extLst>
          </p:cNvPr>
          <p:cNvSpPr/>
          <p:nvPr/>
        </p:nvSpPr>
        <p:spPr>
          <a:xfrm>
            <a:off x="129294" y="1120085"/>
            <a:ext cx="8762448" cy="3145468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B89FBD3-D11A-4D71-BC3D-B7256F6B575B}"/>
              </a:ext>
            </a:extLst>
          </p:cNvPr>
          <p:cNvCxnSpPr>
            <a:cxnSpLocks/>
            <a:stCxn id="58" idx="2"/>
            <a:endCxn id="61" idx="0"/>
          </p:cNvCxnSpPr>
          <p:nvPr/>
        </p:nvCxnSpPr>
        <p:spPr>
          <a:xfrm flipH="1">
            <a:off x="4474621" y="6058075"/>
            <a:ext cx="2934" cy="25863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B99A236D-FF7B-400B-9527-2A4E77B28164}"/>
              </a:ext>
            </a:extLst>
          </p:cNvPr>
          <p:cNvCxnSpPr>
            <a:cxnSpLocks/>
            <a:stCxn id="22" idx="2"/>
            <a:endCxn id="58" idx="1"/>
          </p:cNvCxnSpPr>
          <p:nvPr/>
        </p:nvCxnSpPr>
        <p:spPr>
          <a:xfrm rot="16200000" flipH="1">
            <a:off x="1301346" y="5340569"/>
            <a:ext cx="497650" cy="59215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AD58A841-1464-40C0-9FE3-114FFEF48321}"/>
              </a:ext>
            </a:extLst>
          </p:cNvPr>
          <p:cNvCxnSpPr>
            <a:cxnSpLocks/>
            <a:stCxn id="39" idx="2"/>
            <a:endCxn id="58" idx="3"/>
          </p:cNvCxnSpPr>
          <p:nvPr/>
        </p:nvCxnSpPr>
        <p:spPr>
          <a:xfrm rot="5400000">
            <a:off x="7187527" y="5297138"/>
            <a:ext cx="509668" cy="66699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D8AEAF6-0394-40E7-8991-D906535B2702}"/>
              </a:ext>
            </a:extLst>
          </p:cNvPr>
          <p:cNvGrpSpPr/>
          <p:nvPr/>
        </p:nvGrpSpPr>
        <p:grpSpPr>
          <a:xfrm>
            <a:off x="2169309" y="1794043"/>
            <a:ext cx="2049690" cy="923330"/>
            <a:chOff x="3284737" y="1347889"/>
            <a:chExt cx="2157275" cy="560051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CC0E926-36A3-438F-BF54-AA63B96061C0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5FF4DA2-0181-4308-94CC-DC0E6F85D975}"/>
                </a:ext>
              </a:extLst>
            </p:cNvPr>
            <p:cNvSpPr txBox="1"/>
            <p:nvPr/>
          </p:nvSpPr>
          <p:spPr>
            <a:xfrm>
              <a:off x="3357404" y="1431898"/>
              <a:ext cx="2011952" cy="39203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TEMPERATURE</a:t>
              </a:r>
            </a:p>
            <a:p>
              <a:pPr algn="ctr"/>
              <a:r>
                <a:rPr lang="en-US" dirty="0"/>
                <a:t>SENSOR [3X]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72122B5-E16C-470F-A614-88167469BF7D}"/>
              </a:ext>
            </a:extLst>
          </p:cNvPr>
          <p:cNvGrpSpPr/>
          <p:nvPr/>
        </p:nvGrpSpPr>
        <p:grpSpPr>
          <a:xfrm>
            <a:off x="3323738" y="3093245"/>
            <a:ext cx="1975734" cy="1033562"/>
            <a:chOff x="3263390" y="1347889"/>
            <a:chExt cx="2240324" cy="560051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AFF9AE9-A23D-44D3-8BAC-5B1C375586D0}"/>
                </a:ext>
              </a:extLst>
            </p:cNvPr>
            <p:cNvSpPr/>
            <p:nvPr/>
          </p:nvSpPr>
          <p:spPr>
            <a:xfrm>
              <a:off x="3284737" y="1347889"/>
              <a:ext cx="2157275" cy="5600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7E3C9A0-4D38-4121-B405-20F1DEFF1048}"/>
                </a:ext>
              </a:extLst>
            </p:cNvPr>
            <p:cNvSpPr txBox="1"/>
            <p:nvPr/>
          </p:nvSpPr>
          <p:spPr>
            <a:xfrm>
              <a:off x="3263390" y="1364138"/>
              <a:ext cx="2240324" cy="5003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RESISTANCE</a:t>
              </a:r>
            </a:p>
            <a:p>
              <a:pPr algn="ctr"/>
              <a:r>
                <a:rPr lang="en-US" dirty="0"/>
                <a:t>TEMPERATURE </a:t>
              </a:r>
            </a:p>
            <a:p>
              <a:pPr algn="ctr"/>
              <a:r>
                <a:rPr lang="en-US" dirty="0"/>
                <a:t>SENSORS [3X]</a:t>
              </a:r>
            </a:p>
          </p:txBody>
        </p:sp>
      </p:grp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FD5C6E35-4777-41A7-BBBD-183E110841A0}"/>
              </a:ext>
            </a:extLst>
          </p:cNvPr>
          <p:cNvCxnSpPr>
            <a:cxnSpLocks/>
            <a:stCxn id="52" idx="2"/>
            <a:endCxn id="35" idx="0"/>
          </p:cNvCxnSpPr>
          <p:nvPr/>
        </p:nvCxnSpPr>
        <p:spPr>
          <a:xfrm rot="16200000" flipH="1">
            <a:off x="6074121" y="2121127"/>
            <a:ext cx="329169" cy="147847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5795C7D8-9674-4404-96D2-33DA6822BCBD}"/>
              </a:ext>
            </a:extLst>
          </p:cNvPr>
          <p:cNvCxnSpPr>
            <a:cxnSpLocks/>
            <a:stCxn id="92" idx="2"/>
            <a:endCxn id="95" idx="0"/>
          </p:cNvCxnSpPr>
          <p:nvPr/>
        </p:nvCxnSpPr>
        <p:spPr>
          <a:xfrm rot="16200000" flipH="1">
            <a:off x="3556046" y="2355480"/>
            <a:ext cx="375872" cy="109965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5A92C14D-AAC3-4394-B816-3F7FE38396F4}"/>
              </a:ext>
            </a:extLst>
          </p:cNvPr>
          <p:cNvCxnSpPr>
            <a:cxnSpLocks/>
            <a:stCxn id="6" idx="1"/>
            <a:endCxn id="92" idx="0"/>
          </p:cNvCxnSpPr>
          <p:nvPr/>
        </p:nvCxnSpPr>
        <p:spPr>
          <a:xfrm rot="10800000" flipV="1">
            <a:off x="3194155" y="1443249"/>
            <a:ext cx="90583" cy="35079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37FB5658-A019-4CF7-B901-5E1E40C224AC}"/>
              </a:ext>
            </a:extLst>
          </p:cNvPr>
          <p:cNvCxnSpPr>
            <a:cxnSpLocks/>
            <a:stCxn id="18" idx="0"/>
            <a:endCxn id="11" idx="2"/>
          </p:cNvCxnSpPr>
          <p:nvPr/>
        </p:nvCxnSpPr>
        <p:spPr>
          <a:xfrm rot="16200000" flipV="1">
            <a:off x="1368490" y="2483007"/>
            <a:ext cx="434522" cy="74188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32CECFEA-7A92-4B17-8737-62E068BFD8FD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 rot="5400000">
            <a:off x="1425535" y="3933332"/>
            <a:ext cx="359719" cy="70259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3149492-BFD9-4EAF-841F-921CF0551729}"/>
              </a:ext>
            </a:extLst>
          </p:cNvPr>
          <p:cNvSpPr/>
          <p:nvPr/>
        </p:nvSpPr>
        <p:spPr>
          <a:xfrm>
            <a:off x="164912" y="4317153"/>
            <a:ext cx="8762448" cy="2479646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A81D22E-D521-4437-B373-34B133941ED9}"/>
              </a:ext>
            </a:extLst>
          </p:cNvPr>
          <p:cNvCxnSpPr>
            <a:cxnSpLocks/>
            <a:stCxn id="35" idx="2"/>
            <a:endCxn id="39" idx="0"/>
          </p:cNvCxnSpPr>
          <p:nvPr/>
        </p:nvCxnSpPr>
        <p:spPr>
          <a:xfrm rot="16200000" flipH="1">
            <a:off x="7179924" y="3856535"/>
            <a:ext cx="393957" cy="79791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6867272-AD85-4037-A9B9-583844370176}"/>
              </a:ext>
            </a:extLst>
          </p:cNvPr>
          <p:cNvSpPr txBox="1"/>
          <p:nvPr/>
        </p:nvSpPr>
        <p:spPr>
          <a:xfrm>
            <a:off x="6635197" y="1096009"/>
            <a:ext cx="2130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SENSOR GLOVE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E35C697-8A6C-4A7C-BC5B-933277DB1982}"/>
              </a:ext>
            </a:extLst>
          </p:cNvPr>
          <p:cNvSpPr txBox="1"/>
          <p:nvPr/>
        </p:nvSpPr>
        <p:spPr>
          <a:xfrm>
            <a:off x="3279406" y="4475202"/>
            <a:ext cx="222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MOTHERBOARD</a:t>
            </a:r>
          </a:p>
        </p:txBody>
      </p:sp>
    </p:spTree>
    <p:extLst>
      <p:ext uri="{BB962C8B-B14F-4D97-AF65-F5344CB8AC3E}">
        <p14:creationId xmlns:p14="http://schemas.microsoft.com/office/powerpoint/2010/main" val="3863636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564E-C586-4B1F-9762-51482AF4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Resistive sensing circuit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5E74A-2427-4179-9737-F5E95770F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70" y="1100357"/>
            <a:ext cx="6422321" cy="4917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44671C-5777-419C-8163-3F7DFDB154CD}"/>
              </a:ext>
            </a:extLst>
          </p:cNvPr>
          <p:cNvSpPr txBox="1"/>
          <p:nvPr/>
        </p:nvSpPr>
        <p:spPr>
          <a:xfrm>
            <a:off x="408373" y="624265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8 resistance sensors</a:t>
            </a:r>
          </a:p>
        </p:txBody>
      </p:sp>
    </p:spTree>
    <p:extLst>
      <p:ext uri="{BB962C8B-B14F-4D97-AF65-F5344CB8AC3E}">
        <p14:creationId xmlns:p14="http://schemas.microsoft.com/office/powerpoint/2010/main" val="1582076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564E-C586-4B1F-9762-51482AF4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Capacitive sensing circuit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74830-CD90-41A7-8856-B7F7DF8DCA1F}"/>
              </a:ext>
            </a:extLst>
          </p:cNvPr>
          <p:cNvSpPr txBox="1"/>
          <p:nvPr/>
        </p:nvSpPr>
        <p:spPr>
          <a:xfrm>
            <a:off x="6425907" y="1111357"/>
            <a:ext cx="2522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4 Capacitance sensors**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6C3C62-91B0-4BEE-9557-E8D32CABF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737269"/>
            <a:ext cx="6195874" cy="485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4103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2941</TotalTime>
  <Words>2469</Words>
  <Application>Microsoft Office PowerPoint</Application>
  <PresentationFormat>On-screen Show (4:3)</PresentationFormat>
  <Paragraphs>541</Paragraphs>
  <Slides>62</Slides>
  <Notes>0</Notes>
  <HiddenSlides>40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Roboto Condensed Light</vt:lpstr>
      <vt:lpstr>Roboto</vt:lpstr>
      <vt:lpstr>Arial</vt:lpstr>
      <vt:lpstr>Custom Design</vt:lpstr>
      <vt:lpstr>1_Custom Design</vt:lpstr>
      <vt:lpstr>2_Custom Design</vt:lpstr>
      <vt:lpstr>BITNG PROJECT UPDATE</vt:lpstr>
      <vt:lpstr>Outline</vt:lpstr>
      <vt:lpstr>PROGRESS TO DATE</vt:lpstr>
      <vt:lpstr>Progress from last week</vt:lpstr>
      <vt:lpstr>SHRINER’S PROJECT</vt:lpstr>
      <vt:lpstr>Block diagram-motherboard</vt:lpstr>
      <vt:lpstr>Block diagram-sensory sensing</vt:lpstr>
      <vt:lpstr>Resistive sensing circuit</vt:lpstr>
      <vt:lpstr>Capacitive sensing circuit</vt:lpstr>
      <vt:lpstr>Capacitor sensors</vt:lpstr>
      <vt:lpstr>Capacitor sensors</vt:lpstr>
      <vt:lpstr>Semmes Weinstein scale</vt:lpstr>
      <vt:lpstr>Capacitance sensor design</vt:lpstr>
      <vt:lpstr>ROBOTIC ARM</vt:lpstr>
      <vt:lpstr>Robotic arm</vt:lpstr>
      <vt:lpstr>SCHEDULE</vt:lpstr>
      <vt:lpstr>Schedule Gantt chart</vt:lpstr>
      <vt:lpstr>PATH FORWARD</vt:lpstr>
      <vt:lpstr>Path forward (9/21/20 – 9/28/20)</vt:lpstr>
      <vt:lpstr>PERSONAL SCHEDULE</vt:lpstr>
      <vt:lpstr>Personal schedule</vt:lpstr>
      <vt:lpstr>APPENDIX</vt:lpstr>
      <vt:lpstr>Wireless charging: Inductive</vt:lpstr>
      <vt:lpstr>Wireless charging: RF</vt:lpstr>
      <vt:lpstr>HOUSEKEEPING</vt:lpstr>
      <vt:lpstr>Housekeeping</vt:lpstr>
      <vt:lpstr>Electronics development: schematic</vt:lpstr>
      <vt:lpstr>Progress to date: 6/28/2020</vt:lpstr>
      <vt:lpstr>Progress to date: 6/28/2020</vt:lpstr>
      <vt:lpstr>Progress to date: 6/28/2020</vt:lpstr>
      <vt:lpstr>Progress to date: 6/28/2020</vt:lpstr>
      <vt:lpstr>Electronics development: PCB design</vt:lpstr>
      <vt:lpstr>Progress to date: 6/28/2020</vt:lpstr>
      <vt:lpstr>Progress to date: 6/28/2020</vt:lpstr>
      <vt:lpstr>Progress to date: 6/28/2020</vt:lpstr>
      <vt:lpstr>PCB manufacturing specifications</vt:lpstr>
      <vt:lpstr>PCA quote</vt:lpstr>
      <vt:lpstr>Firmware development</vt:lpstr>
      <vt:lpstr>PROJECT MANAGEMENT</vt:lpstr>
      <vt:lpstr>Introduction</vt:lpstr>
      <vt:lpstr>Project management</vt:lpstr>
      <vt:lpstr>Project requirements</vt:lpstr>
      <vt:lpstr>Schedule overview</vt:lpstr>
      <vt:lpstr>PROJECT PROPOSAL</vt:lpstr>
      <vt:lpstr>Firmware development</vt:lpstr>
      <vt:lpstr>Hardware testing</vt:lpstr>
      <vt:lpstr>Block diagram</vt:lpstr>
      <vt:lpstr>PROJECT PROPOSAL: POWER CONSUMPTION TESTING</vt:lpstr>
      <vt:lpstr>Power consumption testing [TBD]</vt:lpstr>
      <vt:lpstr>Power consumption testing [TBD]</vt:lpstr>
      <vt:lpstr>Schedule flowchart: hardware</vt:lpstr>
      <vt:lpstr>Schedule flowchart: firmware</vt:lpstr>
      <vt:lpstr>Component selection: MCU/BLE</vt:lpstr>
      <vt:lpstr>Component selection: clocks</vt:lpstr>
      <vt:lpstr>Component selection: USB/Serial</vt:lpstr>
      <vt:lpstr>Component selection: Bio-sensors</vt:lpstr>
      <vt:lpstr>Component selection: Bio-sensors</vt:lpstr>
      <vt:lpstr>Component selection: wireless charging</vt:lpstr>
      <vt:lpstr>Component selection: power circuit</vt:lpstr>
      <vt:lpstr>Component selection: power circuit</vt:lpstr>
      <vt:lpstr>Component selection: TBD</vt:lpstr>
      <vt:lpstr>Possible functionality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Demolder, Carl F</cp:lastModifiedBy>
  <cp:revision>192</cp:revision>
  <dcterms:created xsi:type="dcterms:W3CDTF">2016-03-09T16:46:53Z</dcterms:created>
  <dcterms:modified xsi:type="dcterms:W3CDTF">2020-09-24T21:24:00Z</dcterms:modified>
</cp:coreProperties>
</file>